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Barlow Semi Condensed Light"/>
      <p:regular r:id="rId32"/>
      <p:bold r:id="rId33"/>
      <p:italic r:id="rId34"/>
      <p:boldItalic r:id="rId35"/>
    </p:embeddedFont>
    <p:embeddedFont>
      <p:font typeface="PT Sans Narrow"/>
      <p:regular r:id="rId36"/>
      <p:bold r:id="rId37"/>
    </p:embeddedFont>
    <p:embeddedFont>
      <p:font typeface="Fjalla One"/>
      <p:regular r:id="rId38"/>
    </p:embeddedFont>
    <p:embeddedFont>
      <p:font typeface="Barlow Semi Condensed Medium"/>
      <p:regular r:id="rId39"/>
      <p:bold r:id="rId40"/>
      <p:italic r:id="rId41"/>
      <p:boldItalic r:id="rId42"/>
    </p:embeddedFont>
    <p:embeddedFont>
      <p:font typeface="Book Antiqua"/>
      <p:regular r:id="rId43"/>
      <p:bold r:id="rId44"/>
      <p:italic r:id="rId45"/>
      <p:boldItalic r:id="rId46"/>
    </p:embeddedFont>
    <p:embeddedFont>
      <p:font typeface="Barlow Semi Condensed"/>
      <p:regular r:id="rId47"/>
      <p:bold r:id="rId48"/>
      <p:italic r:id="rId49"/>
      <p:boldItalic r:id="rId50"/>
    </p:embeddedFont>
    <p:embeddedFont>
      <p:font typeface="Open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A4BE34E-8026-4402-B4F7-047008DC3794}">
  <a:tblStyle styleId="{EA4BE34E-8026-4402-B4F7-047008DC379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SemiCondensedMedium-bold.fntdata"/><Relationship Id="rId42" Type="http://schemas.openxmlformats.org/officeDocument/2006/relationships/font" Target="fonts/BarlowSemiCondensedMedium-boldItalic.fntdata"/><Relationship Id="rId41" Type="http://schemas.openxmlformats.org/officeDocument/2006/relationships/font" Target="fonts/BarlowSemiCondensedMedium-italic.fntdata"/><Relationship Id="rId44" Type="http://schemas.openxmlformats.org/officeDocument/2006/relationships/font" Target="fonts/BookAntiqua-bold.fntdata"/><Relationship Id="rId43" Type="http://schemas.openxmlformats.org/officeDocument/2006/relationships/font" Target="fonts/BookAntiqua-regular.fntdata"/><Relationship Id="rId46" Type="http://schemas.openxmlformats.org/officeDocument/2006/relationships/font" Target="fonts/BookAntiqua-boldItalic.fntdata"/><Relationship Id="rId45" Type="http://schemas.openxmlformats.org/officeDocument/2006/relationships/font" Target="fonts/BookAntiqu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BarlowSemiCondensed-bold.fntdata"/><Relationship Id="rId47" Type="http://schemas.openxmlformats.org/officeDocument/2006/relationships/font" Target="fonts/BarlowSemiCondensed-regular.fntdata"/><Relationship Id="rId49" Type="http://schemas.openxmlformats.org/officeDocument/2006/relationships/font" Target="fonts/BarlowSemiCondense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BarlowSemiCondensedLight-bold.fntdata"/><Relationship Id="rId32" Type="http://schemas.openxmlformats.org/officeDocument/2006/relationships/font" Target="fonts/BarlowSemiCondensedLight-regular.fntdata"/><Relationship Id="rId35" Type="http://schemas.openxmlformats.org/officeDocument/2006/relationships/font" Target="fonts/BarlowSemiCondensedLight-boldItalic.fntdata"/><Relationship Id="rId34" Type="http://schemas.openxmlformats.org/officeDocument/2006/relationships/font" Target="fonts/BarlowSemiCondensedLight-italic.fntdata"/><Relationship Id="rId37" Type="http://schemas.openxmlformats.org/officeDocument/2006/relationships/font" Target="fonts/PTSansNarrow-bold.fntdata"/><Relationship Id="rId36" Type="http://schemas.openxmlformats.org/officeDocument/2006/relationships/font" Target="fonts/PTSansNarrow-regular.fntdata"/><Relationship Id="rId39" Type="http://schemas.openxmlformats.org/officeDocument/2006/relationships/font" Target="fonts/BarlowSemiCondensedMedium-regular.fntdata"/><Relationship Id="rId38" Type="http://schemas.openxmlformats.org/officeDocument/2006/relationships/font" Target="fonts/FjallaOne-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regular.fntdata"/><Relationship Id="rId50" Type="http://schemas.openxmlformats.org/officeDocument/2006/relationships/font" Target="fonts/BarlowSemiCondensed-boldItalic.fntdata"/><Relationship Id="rId53" Type="http://schemas.openxmlformats.org/officeDocument/2006/relationships/font" Target="fonts/OpenSans-italic.fntdata"/><Relationship Id="rId52" Type="http://schemas.openxmlformats.org/officeDocument/2006/relationships/font" Target="fonts/OpenSans-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OpenSans-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2dc5a7cc5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2dc5a7cc5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2dc5a7cc55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2dc5a7cc5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695D46"/>
              </a:solidFill>
              <a:latin typeface="Open Sans"/>
              <a:ea typeface="Open Sans"/>
              <a:cs typeface="Open Sans"/>
              <a:sym typeface="Open Sans"/>
            </a:endParaRPr>
          </a:p>
          <a:p>
            <a:pPr indent="0" lvl="0" marL="457200" rtl="0" algn="l">
              <a:lnSpc>
                <a:spcPct val="115000"/>
              </a:lnSpc>
              <a:spcBef>
                <a:spcPts val="1200"/>
              </a:spcBef>
              <a:spcAft>
                <a:spcPts val="1200"/>
              </a:spcAft>
              <a:buClr>
                <a:schemeClr val="dk1"/>
              </a:buClr>
              <a:buSzPts val="1100"/>
              <a:buFont typeface="Arial"/>
              <a:buNone/>
            </a:pPr>
            <a:r>
              <a:rPr lang="fr" sz="1800">
                <a:solidFill>
                  <a:srgbClr val="695D46"/>
                </a:solidFill>
                <a:latin typeface="Open Sans"/>
                <a:ea typeface="Open Sans"/>
                <a:cs typeface="Open Sans"/>
                <a:sym typeface="Open Sans"/>
              </a:rPr>
              <a:t>Le C Arduino facile à implémenter pour contrôler un microcontrôleur Arduino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369b164170afb8d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69b164170afb8d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69b164170afb8da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369b164170afb8da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2dc5a7cc55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2dc5a7cc55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2e52b2e247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2e52b2e247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2e52b2e247_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2e52b2e247_8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2dc5a7cc5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2dc5a7cc5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2dc5a7cc5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12dc5a7cc5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l’avis de chacun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2dc5a7cc5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2dc5a7cc55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l’avis de chacun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2dc5a7cc5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2dc5a7cc5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12e52b2e247_2_2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12e52b2e247_2_2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2dc5a7cc5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2dc5a7cc5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2dc5a7cc5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2dc5a7cc5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2dc5a7cc55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12dc5a7cc55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12e52b2e247_2_2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12e52b2e247_2_2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12dc5a7cc55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12dc5a7cc55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2dc5a7cc55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2dc5a7cc55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dk1"/>
                </a:solidFill>
              </a:rPr>
              <a:t>le </a:t>
            </a:r>
            <a:r>
              <a:rPr i="1" lang="fr">
                <a:solidFill>
                  <a:schemeClr val="dk1"/>
                </a:solidFill>
              </a:rPr>
              <a:t>vélo</a:t>
            </a:r>
            <a:r>
              <a:rPr lang="fr">
                <a:solidFill>
                  <a:schemeClr val="dk1"/>
                </a:solidFill>
              </a:rPr>
              <a:t> est un élément essentiel de l'écomobilité et faisant partir de notre quotidien, pour une question de sécurite minimiser les risques de circulation passe par le respect des codes de la route mais aussi des indicateurs de signalisations de nos actions. Cette politique( ce combat) étant notre objectif commun ce qui justifie </a:t>
            </a:r>
            <a:r>
              <a:rPr lang="fr">
                <a:solidFill>
                  <a:schemeClr val="dk1"/>
                </a:solidFill>
              </a:rPr>
              <a:t>l'intérêt</a:t>
            </a:r>
            <a:r>
              <a:rPr lang="fr">
                <a:solidFill>
                  <a:schemeClr val="dk1"/>
                </a:solidFill>
              </a:rPr>
              <a:t> du présent projet intitulé “smite bike” qui nous réunit aujourd’hui.</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2e52b2e247_2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2e52b2e247_2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2dc5a7cc5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2dc5a7cc5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2dc5a7cc55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2dc5a7cc55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2e52b2e247_2_2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2e52b2e247_2_2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2dc5a7cc5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2dc5a7cc5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2e52b2e247_2_2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2e52b2e247_2_2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tête de section 1">
  <p:cSld name="SECTION_HEADER_1">
    <p:spTree>
      <p:nvGrpSpPr>
        <p:cNvPr id="62" name="Shape 62"/>
        <p:cNvGrpSpPr/>
        <p:nvPr/>
      </p:nvGrpSpPr>
      <p:grpSpPr>
        <a:xfrm>
          <a:off x="0" y="0"/>
          <a:ext cx="0" cy="0"/>
          <a:chOff x="0" y="0"/>
          <a:chExt cx="0" cy="0"/>
        </a:xfrm>
      </p:grpSpPr>
      <p:grpSp>
        <p:nvGrpSpPr>
          <p:cNvPr id="63" name="Google Shape;63;p13"/>
          <p:cNvGrpSpPr/>
          <p:nvPr/>
        </p:nvGrpSpPr>
        <p:grpSpPr>
          <a:xfrm>
            <a:off x="2132649" y="713253"/>
            <a:ext cx="4878702" cy="3717004"/>
            <a:chOff x="399425" y="238125"/>
            <a:chExt cx="6810025" cy="5187000"/>
          </a:xfrm>
        </p:grpSpPr>
        <p:sp>
          <p:nvSpPr>
            <p:cNvPr id="64" name="Google Shape;64;p1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3"/>
          <p:cNvSpPr txBox="1"/>
          <p:nvPr>
            <p:ph type="title"/>
          </p:nvPr>
        </p:nvSpPr>
        <p:spPr>
          <a:xfrm>
            <a:off x="2971800" y="2231136"/>
            <a:ext cx="3200400" cy="8046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7" name="Google Shape;67;p1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8" name="Google Shape;68;p13"/>
          <p:cNvSpPr txBox="1"/>
          <p:nvPr>
            <p:ph idx="1" type="subTitle"/>
          </p:nvPr>
        </p:nvSpPr>
        <p:spPr>
          <a:xfrm>
            <a:off x="2973225" y="2999232"/>
            <a:ext cx="3200400" cy="685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9" name="Google Shape;69;p13"/>
          <p:cNvGrpSpPr/>
          <p:nvPr/>
        </p:nvGrpSpPr>
        <p:grpSpPr>
          <a:xfrm>
            <a:off x="432850" y="0"/>
            <a:ext cx="8278300" cy="5165700"/>
            <a:chOff x="432850" y="0"/>
            <a:chExt cx="8278300" cy="5165700"/>
          </a:xfrm>
        </p:grpSpPr>
        <p:cxnSp>
          <p:nvCxnSpPr>
            <p:cNvPr id="70" name="Google Shape;70;p1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1" name="Google Shape;71;p13"/>
            <p:cNvGrpSpPr/>
            <p:nvPr/>
          </p:nvGrpSpPr>
          <p:grpSpPr>
            <a:xfrm>
              <a:off x="8129350" y="4292175"/>
              <a:ext cx="581800" cy="582350"/>
              <a:chOff x="8064275" y="887850"/>
              <a:chExt cx="581800" cy="582350"/>
            </a:xfrm>
          </p:grpSpPr>
          <p:sp>
            <p:nvSpPr>
              <p:cNvPr id="72" name="Google Shape;72;p1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13"/>
            <p:cNvGrpSpPr/>
            <p:nvPr/>
          </p:nvGrpSpPr>
          <p:grpSpPr>
            <a:xfrm>
              <a:off x="8274238" y="3720600"/>
              <a:ext cx="292025" cy="292575"/>
              <a:chOff x="7353050" y="316275"/>
              <a:chExt cx="292025" cy="292575"/>
            </a:xfrm>
          </p:grpSpPr>
          <p:sp>
            <p:nvSpPr>
              <p:cNvPr id="79" name="Google Shape;79;p1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13"/>
            <p:cNvGrpSpPr/>
            <p:nvPr/>
          </p:nvGrpSpPr>
          <p:grpSpPr>
            <a:xfrm>
              <a:off x="8332763" y="3212475"/>
              <a:ext cx="175000" cy="175000"/>
              <a:chOff x="8792300" y="321275"/>
              <a:chExt cx="175000" cy="175000"/>
            </a:xfrm>
          </p:grpSpPr>
          <p:sp>
            <p:nvSpPr>
              <p:cNvPr id="84" name="Google Shape;84;p1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8" name="Google Shape;88;p1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89" name="Google Shape;89;p13"/>
            <p:cNvGrpSpPr/>
            <p:nvPr/>
          </p:nvGrpSpPr>
          <p:grpSpPr>
            <a:xfrm rot="10800000">
              <a:off x="432850" y="291788"/>
              <a:ext cx="581800" cy="582350"/>
              <a:chOff x="8064275" y="887850"/>
              <a:chExt cx="581800" cy="582350"/>
            </a:xfrm>
          </p:grpSpPr>
          <p:sp>
            <p:nvSpPr>
              <p:cNvPr id="90" name="Google Shape;90;p1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13"/>
            <p:cNvGrpSpPr/>
            <p:nvPr/>
          </p:nvGrpSpPr>
          <p:grpSpPr>
            <a:xfrm rot="10800000">
              <a:off x="577738" y="1153138"/>
              <a:ext cx="292025" cy="292575"/>
              <a:chOff x="7353050" y="316275"/>
              <a:chExt cx="292025" cy="292575"/>
            </a:xfrm>
          </p:grpSpPr>
          <p:sp>
            <p:nvSpPr>
              <p:cNvPr id="97" name="Google Shape;97;p1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13"/>
            <p:cNvGrpSpPr/>
            <p:nvPr/>
          </p:nvGrpSpPr>
          <p:grpSpPr>
            <a:xfrm rot="10800000">
              <a:off x="636238" y="1778838"/>
              <a:ext cx="175000" cy="175000"/>
              <a:chOff x="8792300" y="321275"/>
              <a:chExt cx="175000" cy="175000"/>
            </a:xfrm>
          </p:grpSpPr>
          <p:sp>
            <p:nvSpPr>
              <p:cNvPr id="102" name="Google Shape;102;p1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3"/>
            <p:cNvGrpSpPr/>
            <p:nvPr/>
          </p:nvGrpSpPr>
          <p:grpSpPr>
            <a:xfrm>
              <a:off x="432850" y="2003163"/>
              <a:ext cx="175013" cy="27000"/>
              <a:chOff x="5662375" y="212375"/>
              <a:chExt cx="175013" cy="27000"/>
            </a:xfrm>
          </p:grpSpPr>
          <p:sp>
            <p:nvSpPr>
              <p:cNvPr id="107" name="Google Shape;107;p1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13"/>
            <p:cNvGrpSpPr/>
            <p:nvPr/>
          </p:nvGrpSpPr>
          <p:grpSpPr>
            <a:xfrm>
              <a:off x="788100" y="208488"/>
              <a:ext cx="175013" cy="27000"/>
              <a:chOff x="5662375" y="212375"/>
              <a:chExt cx="175013" cy="27000"/>
            </a:xfrm>
          </p:grpSpPr>
          <p:sp>
            <p:nvSpPr>
              <p:cNvPr id="111" name="Google Shape;111;p1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13"/>
            <p:cNvGrpSpPr/>
            <p:nvPr/>
          </p:nvGrpSpPr>
          <p:grpSpPr>
            <a:xfrm>
              <a:off x="8129350" y="4988725"/>
              <a:ext cx="175013" cy="27000"/>
              <a:chOff x="5662375" y="212375"/>
              <a:chExt cx="175013" cy="27000"/>
            </a:xfrm>
          </p:grpSpPr>
          <p:sp>
            <p:nvSpPr>
              <p:cNvPr id="115" name="Google Shape;115;p1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13"/>
            <p:cNvGrpSpPr/>
            <p:nvPr/>
          </p:nvGrpSpPr>
          <p:grpSpPr>
            <a:xfrm>
              <a:off x="8497550" y="3429425"/>
              <a:ext cx="175013" cy="27000"/>
              <a:chOff x="5662375" y="212375"/>
              <a:chExt cx="175013" cy="27000"/>
            </a:xfrm>
          </p:grpSpPr>
          <p:sp>
            <p:nvSpPr>
              <p:cNvPr id="119" name="Google Shape;119;p1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2" name="Google Shape;122;p1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23" name="Google Shape;123;p1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24" name="Google Shape;124;p1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28" name="Shape 128"/>
        <p:cNvGrpSpPr/>
        <p:nvPr/>
      </p:nvGrpSpPr>
      <p:grpSpPr>
        <a:xfrm>
          <a:off x="0" y="0"/>
          <a:ext cx="0" cy="0"/>
          <a:chOff x="0" y="0"/>
          <a:chExt cx="0" cy="0"/>
        </a:xfrm>
      </p:grpSpPr>
      <p:sp>
        <p:nvSpPr>
          <p:cNvPr id="129" name="Google Shape;129;p14"/>
          <p:cNvSpPr txBox="1"/>
          <p:nvPr>
            <p:ph type="title"/>
          </p:nvPr>
        </p:nvSpPr>
        <p:spPr>
          <a:xfrm>
            <a:off x="2105425" y="384048"/>
            <a:ext cx="4937700" cy="107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130" name="Google Shape;130;p14"/>
          <p:cNvSpPr txBox="1"/>
          <p:nvPr>
            <p:ph idx="1" type="subTitle"/>
          </p:nvPr>
        </p:nvSpPr>
        <p:spPr>
          <a:xfrm>
            <a:off x="3017520" y="1709928"/>
            <a:ext cx="3099900" cy="1435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latin typeface="Barlow Semi Condensed"/>
                <a:ea typeface="Barlow Semi Condensed"/>
                <a:cs typeface="Barlow Semi Condensed"/>
                <a:sym typeface="Barlow Semi Condensed"/>
              </a:defRPr>
            </a:lvl1pPr>
            <a:lvl2pPr lvl="1" rtl="0">
              <a:spcBef>
                <a:spcPts val="1200"/>
              </a:spcBef>
              <a:spcAft>
                <a:spcPts val="0"/>
              </a:spcAft>
              <a:buNone/>
              <a:defRPr>
                <a:latin typeface="Barlow Semi Condensed"/>
                <a:ea typeface="Barlow Semi Condensed"/>
                <a:cs typeface="Barlow Semi Condensed"/>
                <a:sym typeface="Barlow Semi Condensed"/>
              </a:defRPr>
            </a:lvl2pPr>
            <a:lvl3pPr lvl="2" rtl="0">
              <a:spcBef>
                <a:spcPts val="1200"/>
              </a:spcBef>
              <a:spcAft>
                <a:spcPts val="0"/>
              </a:spcAft>
              <a:buNone/>
              <a:defRPr>
                <a:latin typeface="Barlow Semi Condensed"/>
                <a:ea typeface="Barlow Semi Condensed"/>
                <a:cs typeface="Barlow Semi Condensed"/>
                <a:sym typeface="Barlow Semi Condensed"/>
              </a:defRPr>
            </a:lvl3pPr>
            <a:lvl4pPr lvl="3" rtl="0">
              <a:spcBef>
                <a:spcPts val="1200"/>
              </a:spcBef>
              <a:spcAft>
                <a:spcPts val="0"/>
              </a:spcAft>
              <a:buNone/>
              <a:defRPr>
                <a:latin typeface="Barlow Semi Condensed"/>
                <a:ea typeface="Barlow Semi Condensed"/>
                <a:cs typeface="Barlow Semi Condensed"/>
                <a:sym typeface="Barlow Semi Condensed"/>
              </a:defRPr>
            </a:lvl4pPr>
            <a:lvl5pPr lvl="4" rtl="0">
              <a:spcBef>
                <a:spcPts val="1200"/>
              </a:spcBef>
              <a:spcAft>
                <a:spcPts val="0"/>
              </a:spcAft>
              <a:buNone/>
              <a:defRPr>
                <a:latin typeface="Barlow Semi Condensed"/>
                <a:ea typeface="Barlow Semi Condensed"/>
                <a:cs typeface="Barlow Semi Condensed"/>
                <a:sym typeface="Barlow Semi Condensed"/>
              </a:defRPr>
            </a:lvl5pPr>
            <a:lvl6pPr lvl="5" rtl="0">
              <a:spcBef>
                <a:spcPts val="1200"/>
              </a:spcBef>
              <a:spcAft>
                <a:spcPts val="0"/>
              </a:spcAft>
              <a:buNone/>
              <a:defRPr>
                <a:latin typeface="Barlow Semi Condensed"/>
                <a:ea typeface="Barlow Semi Condensed"/>
                <a:cs typeface="Barlow Semi Condensed"/>
                <a:sym typeface="Barlow Semi Condensed"/>
              </a:defRPr>
            </a:lvl6pPr>
            <a:lvl7pPr lvl="6" rtl="0">
              <a:spcBef>
                <a:spcPts val="1200"/>
              </a:spcBef>
              <a:spcAft>
                <a:spcPts val="0"/>
              </a:spcAft>
              <a:buNone/>
              <a:defRPr>
                <a:latin typeface="Barlow Semi Condensed"/>
                <a:ea typeface="Barlow Semi Condensed"/>
                <a:cs typeface="Barlow Semi Condensed"/>
                <a:sym typeface="Barlow Semi Condensed"/>
              </a:defRPr>
            </a:lvl7pPr>
            <a:lvl8pPr lvl="7" rtl="0">
              <a:spcBef>
                <a:spcPts val="1200"/>
              </a:spcBef>
              <a:spcAft>
                <a:spcPts val="0"/>
              </a:spcAft>
              <a:buNone/>
              <a:defRPr>
                <a:latin typeface="Barlow Semi Condensed"/>
                <a:ea typeface="Barlow Semi Condensed"/>
                <a:cs typeface="Barlow Semi Condensed"/>
                <a:sym typeface="Barlow Semi Condensed"/>
              </a:defRPr>
            </a:lvl8pPr>
            <a:lvl9pPr lvl="8" rtl="0">
              <a:spcBef>
                <a:spcPts val="1200"/>
              </a:spcBef>
              <a:spcAft>
                <a:spcPts val="1200"/>
              </a:spcAft>
              <a:buNone/>
              <a:defRPr>
                <a:latin typeface="Barlow Semi Condensed"/>
                <a:ea typeface="Barlow Semi Condensed"/>
                <a:cs typeface="Barlow Semi Condensed"/>
                <a:sym typeface="Barlow Semi Condensed"/>
              </a:defRPr>
            </a:lvl9pPr>
          </a:lstStyle>
          <a:p/>
        </p:txBody>
      </p:sp>
      <p:sp>
        <p:nvSpPr>
          <p:cNvPr id="131" name="Google Shape;131;p14"/>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fr" sz="1100">
                <a:solidFill>
                  <a:schemeClr val="accent1"/>
                </a:solidFill>
                <a:latin typeface="Barlow Semi Condensed Medium"/>
                <a:ea typeface="Barlow Semi Condensed Medium"/>
                <a:cs typeface="Barlow Semi Condensed Medium"/>
                <a:sym typeface="Barlow Semi Condensed Medium"/>
              </a:rPr>
              <a:t>CREDITS:</a:t>
            </a:r>
            <a:r>
              <a:rPr lang="fr" sz="1100">
                <a:solidFill>
                  <a:schemeClr val="dk2"/>
                </a:solidFill>
                <a:latin typeface="Barlow Semi Condensed"/>
                <a:ea typeface="Barlow Semi Condensed"/>
                <a:cs typeface="Barlow Semi Condensed"/>
                <a:sym typeface="Barlow Semi Condensed"/>
              </a:rPr>
              <a:t> This presentation template was created by </a:t>
            </a:r>
            <a:r>
              <a:rPr lang="fr"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fr" sz="1100">
                <a:solidFill>
                  <a:schemeClr val="dk2"/>
                </a:solidFill>
                <a:latin typeface="Barlow Semi Condensed"/>
                <a:ea typeface="Barlow Semi Condensed"/>
                <a:cs typeface="Barlow Semi Condensed"/>
                <a:sym typeface="Barlow Semi Condensed"/>
              </a:rPr>
              <a:t>, including icons by </a:t>
            </a:r>
            <a:r>
              <a:rPr lang="fr"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fr" sz="1100">
                <a:solidFill>
                  <a:schemeClr val="dk2"/>
                </a:solidFill>
                <a:latin typeface="Barlow Semi Condensed"/>
                <a:ea typeface="Barlow Semi Condensed"/>
                <a:cs typeface="Barlow Semi Condensed"/>
                <a:sym typeface="Barlow Semi Condensed"/>
              </a:rPr>
              <a:t>, infographics &amp; images by </a:t>
            </a:r>
            <a:r>
              <a:rPr lang="fr"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fr" sz="1100">
                <a:solidFill>
                  <a:schemeClr val="dk2"/>
                </a:solidFill>
                <a:latin typeface="Barlow Semi Condensed"/>
                <a:ea typeface="Barlow Semi Condensed"/>
                <a:cs typeface="Barlow Semi Condensed"/>
                <a:sym typeface="Barlow Semi Condensed"/>
              </a:rPr>
              <a:t> and illustrations by </a:t>
            </a:r>
            <a:r>
              <a:rPr lang="fr"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132" name="Google Shape;132;p14"/>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14"/>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34" name="Google Shape;134;p14"/>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35" name="Google Shape;135;p14"/>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36" name="Google Shape;136;p14"/>
          <p:cNvGrpSpPr/>
          <p:nvPr/>
        </p:nvGrpSpPr>
        <p:grpSpPr>
          <a:xfrm flipH="1" rot="5400000">
            <a:off x="7407333" y="1284925"/>
            <a:ext cx="581800" cy="582350"/>
            <a:chOff x="8064275" y="887850"/>
            <a:chExt cx="581800" cy="582350"/>
          </a:xfrm>
        </p:grpSpPr>
        <p:sp>
          <p:nvSpPr>
            <p:cNvPr id="137" name="Google Shape;137;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14"/>
          <p:cNvGrpSpPr/>
          <p:nvPr/>
        </p:nvGrpSpPr>
        <p:grpSpPr>
          <a:xfrm flipH="1" rot="5400000">
            <a:off x="7869720" y="2754200"/>
            <a:ext cx="292025" cy="292575"/>
            <a:chOff x="7353050" y="316275"/>
            <a:chExt cx="292025" cy="292575"/>
          </a:xfrm>
        </p:grpSpPr>
        <p:sp>
          <p:nvSpPr>
            <p:cNvPr id="144" name="Google Shape;14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4"/>
          <p:cNvGrpSpPr/>
          <p:nvPr/>
        </p:nvGrpSpPr>
        <p:grpSpPr>
          <a:xfrm flipH="1" rot="5400000">
            <a:off x="8012458" y="178175"/>
            <a:ext cx="175000" cy="175000"/>
            <a:chOff x="8792300" y="321275"/>
            <a:chExt cx="175000" cy="175000"/>
          </a:xfrm>
        </p:grpSpPr>
        <p:sp>
          <p:nvSpPr>
            <p:cNvPr id="149" name="Google Shape;149;p1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14"/>
          <p:cNvGrpSpPr/>
          <p:nvPr/>
        </p:nvGrpSpPr>
        <p:grpSpPr>
          <a:xfrm rot="5400000">
            <a:off x="7551683" y="3879926"/>
            <a:ext cx="293111" cy="293388"/>
            <a:chOff x="3164039" y="430875"/>
            <a:chExt cx="293111" cy="293388"/>
          </a:xfrm>
        </p:grpSpPr>
        <p:sp>
          <p:nvSpPr>
            <p:cNvPr id="154" name="Google Shape;154;p1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4"/>
          <p:cNvGrpSpPr/>
          <p:nvPr/>
        </p:nvGrpSpPr>
        <p:grpSpPr>
          <a:xfrm flipH="1" rot="5400000">
            <a:off x="8259052" y="323144"/>
            <a:ext cx="175013" cy="27000"/>
            <a:chOff x="5662375" y="212375"/>
            <a:chExt cx="175013" cy="27000"/>
          </a:xfrm>
        </p:grpSpPr>
        <p:sp>
          <p:nvSpPr>
            <p:cNvPr id="161" name="Google Shape;161;p1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 name="Google Shape;164;p14"/>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65" name="Google Shape;165;p14"/>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66" name="Google Shape;166;p14"/>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67" name="Google Shape;167;p14"/>
          <p:cNvGrpSpPr/>
          <p:nvPr/>
        </p:nvGrpSpPr>
        <p:grpSpPr>
          <a:xfrm rot="5400000">
            <a:off x="621475" y="4062025"/>
            <a:ext cx="581800" cy="582350"/>
            <a:chOff x="8064275" y="887850"/>
            <a:chExt cx="581800" cy="582350"/>
          </a:xfrm>
        </p:grpSpPr>
        <p:sp>
          <p:nvSpPr>
            <p:cNvPr id="168" name="Google Shape;168;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4"/>
          <p:cNvGrpSpPr/>
          <p:nvPr/>
        </p:nvGrpSpPr>
        <p:grpSpPr>
          <a:xfrm rot="5400000">
            <a:off x="1482825" y="3350800"/>
            <a:ext cx="292025" cy="292575"/>
            <a:chOff x="7353050" y="316275"/>
            <a:chExt cx="292025" cy="292575"/>
          </a:xfrm>
        </p:grpSpPr>
        <p:sp>
          <p:nvSpPr>
            <p:cNvPr id="175" name="Google Shape;175;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14"/>
          <p:cNvGrpSpPr/>
          <p:nvPr/>
        </p:nvGrpSpPr>
        <p:grpSpPr>
          <a:xfrm rot="5400000">
            <a:off x="1595125" y="4790325"/>
            <a:ext cx="175000" cy="175000"/>
            <a:chOff x="8792300" y="321275"/>
            <a:chExt cx="175000" cy="175000"/>
          </a:xfrm>
        </p:grpSpPr>
        <p:sp>
          <p:nvSpPr>
            <p:cNvPr id="180" name="Google Shape;180;p1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14"/>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14"/>
          <p:cNvGrpSpPr/>
          <p:nvPr/>
        </p:nvGrpSpPr>
        <p:grpSpPr>
          <a:xfrm rot="5400000">
            <a:off x="1701119" y="1515381"/>
            <a:ext cx="175013" cy="27000"/>
            <a:chOff x="5662375" y="212375"/>
            <a:chExt cx="175013" cy="27000"/>
          </a:xfrm>
        </p:grpSpPr>
        <p:sp>
          <p:nvSpPr>
            <p:cNvPr id="191" name="Google Shape;191;p1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4"/>
          <p:cNvGrpSpPr/>
          <p:nvPr/>
        </p:nvGrpSpPr>
        <p:grpSpPr>
          <a:xfrm rot="5400000">
            <a:off x="1819519" y="4562081"/>
            <a:ext cx="175013" cy="27000"/>
            <a:chOff x="5662375" y="212375"/>
            <a:chExt cx="175013" cy="27000"/>
          </a:xfrm>
        </p:grpSpPr>
        <p:sp>
          <p:nvSpPr>
            <p:cNvPr id="195" name="Google Shape;195;p1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4"/>
          <p:cNvGrpSpPr/>
          <p:nvPr/>
        </p:nvGrpSpPr>
        <p:grpSpPr>
          <a:xfrm rot="5400000">
            <a:off x="408594" y="4140781"/>
            <a:ext cx="175013" cy="27000"/>
            <a:chOff x="5662375" y="212375"/>
            <a:chExt cx="175013" cy="27000"/>
          </a:xfrm>
        </p:grpSpPr>
        <p:sp>
          <p:nvSpPr>
            <p:cNvPr id="199" name="Google Shape;199;p1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13.png"/><Relationship Id="rId5" Type="http://schemas.openxmlformats.org/officeDocument/2006/relationships/image" Target="../media/image2.png"/><Relationship Id="rId6"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9.jpg"/><Relationship Id="rId5"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5"/>
          <p:cNvSpPr txBox="1"/>
          <p:nvPr>
            <p:ph type="ctrTitle"/>
          </p:nvPr>
        </p:nvSpPr>
        <p:spPr>
          <a:xfrm>
            <a:off x="923300" y="1250102"/>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fr"/>
              <a:t>PROJET IOT: SMART BIKE</a:t>
            </a:r>
            <a:endParaRPr/>
          </a:p>
        </p:txBody>
      </p:sp>
      <p:sp>
        <p:nvSpPr>
          <p:cNvPr id="207" name="Google Shape;207;p15"/>
          <p:cNvSpPr txBox="1"/>
          <p:nvPr>
            <p:ph idx="1" type="subTitle"/>
          </p:nvPr>
        </p:nvSpPr>
        <p:spPr>
          <a:xfrm>
            <a:off x="2487750" y="2272499"/>
            <a:ext cx="4870500" cy="16803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523"/>
              <a:buNone/>
            </a:pPr>
            <a:r>
              <a:rPr lang="fr" sz="2040"/>
              <a:t>Présenté par:</a:t>
            </a:r>
            <a:endParaRPr sz="2040"/>
          </a:p>
          <a:p>
            <a:pPr indent="0" lvl="0" marL="0" rtl="0" algn="ctr">
              <a:lnSpc>
                <a:spcPct val="80000"/>
              </a:lnSpc>
              <a:spcBef>
                <a:spcPts val="0"/>
              </a:spcBef>
              <a:spcAft>
                <a:spcPts val="0"/>
              </a:spcAft>
              <a:buSzPts val="523"/>
              <a:buNone/>
            </a:pPr>
            <a:r>
              <a:t/>
            </a:r>
            <a:endParaRPr sz="2040"/>
          </a:p>
          <a:p>
            <a:pPr indent="0" lvl="0" marL="0" rtl="0" algn="ctr">
              <a:lnSpc>
                <a:spcPct val="80000"/>
              </a:lnSpc>
              <a:spcBef>
                <a:spcPts val="0"/>
              </a:spcBef>
              <a:spcAft>
                <a:spcPts val="0"/>
              </a:spcAft>
              <a:buSzPts val="523"/>
              <a:buNone/>
            </a:pPr>
            <a:r>
              <a:rPr lang="fr" sz="2040"/>
              <a:t>ALACHE KASSI</a:t>
            </a:r>
            <a:endParaRPr sz="2040"/>
          </a:p>
          <a:p>
            <a:pPr indent="0" lvl="0" marL="0" rtl="0" algn="ctr">
              <a:lnSpc>
                <a:spcPct val="80000"/>
              </a:lnSpc>
              <a:spcBef>
                <a:spcPts val="0"/>
              </a:spcBef>
              <a:spcAft>
                <a:spcPts val="0"/>
              </a:spcAft>
              <a:buSzPts val="523"/>
              <a:buNone/>
            </a:pPr>
            <a:r>
              <a:rPr lang="fr" sz="2040"/>
              <a:t>AVOGNAN OLIVIA</a:t>
            </a:r>
            <a:endParaRPr sz="2040"/>
          </a:p>
          <a:p>
            <a:pPr indent="0" lvl="0" marL="0" rtl="0" algn="ctr">
              <a:lnSpc>
                <a:spcPct val="80000"/>
              </a:lnSpc>
              <a:spcBef>
                <a:spcPts val="0"/>
              </a:spcBef>
              <a:spcAft>
                <a:spcPts val="0"/>
              </a:spcAft>
              <a:buSzPts val="523"/>
              <a:buNone/>
            </a:pPr>
            <a:r>
              <a:rPr lang="fr" sz="2040"/>
              <a:t>SOUMAGNIN AKOUA</a:t>
            </a:r>
            <a:endParaRPr sz="2040"/>
          </a:p>
          <a:p>
            <a:pPr indent="0" lvl="0" marL="0" rtl="0" algn="ctr">
              <a:lnSpc>
                <a:spcPct val="80000"/>
              </a:lnSpc>
              <a:spcBef>
                <a:spcPts val="0"/>
              </a:spcBef>
              <a:spcAft>
                <a:spcPts val="0"/>
              </a:spcAft>
              <a:buSzPts val="523"/>
              <a:buNone/>
            </a:pPr>
            <a:r>
              <a:rPr lang="fr" sz="2040"/>
              <a:t>YASSI FREDERIC</a:t>
            </a:r>
            <a:endParaRPr sz="2040"/>
          </a:p>
        </p:txBody>
      </p:sp>
      <p:pic>
        <p:nvPicPr>
          <p:cNvPr id="208" name="Google Shape;208;p15"/>
          <p:cNvPicPr preferRelativeResize="0"/>
          <p:nvPr/>
        </p:nvPicPr>
        <p:blipFill>
          <a:blip r:embed="rId3">
            <a:alphaModFix/>
          </a:blip>
          <a:stretch>
            <a:fillRect/>
          </a:stretch>
        </p:blipFill>
        <p:spPr>
          <a:xfrm>
            <a:off x="0" y="0"/>
            <a:ext cx="1667277" cy="950874"/>
          </a:xfrm>
          <a:prstGeom prst="rect">
            <a:avLst/>
          </a:prstGeom>
          <a:noFill/>
          <a:ln>
            <a:noFill/>
          </a:ln>
        </p:spPr>
      </p:pic>
      <p:pic>
        <p:nvPicPr>
          <p:cNvPr id="209" name="Google Shape;209;p15"/>
          <p:cNvPicPr preferRelativeResize="0"/>
          <p:nvPr/>
        </p:nvPicPr>
        <p:blipFill>
          <a:blip r:embed="rId4">
            <a:alphaModFix/>
          </a:blip>
          <a:stretch>
            <a:fillRect/>
          </a:stretch>
        </p:blipFill>
        <p:spPr>
          <a:xfrm>
            <a:off x="6730325" y="0"/>
            <a:ext cx="1593050" cy="950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24"/>
          <p:cNvSpPr txBox="1"/>
          <p:nvPr>
            <p:ph type="title"/>
          </p:nvPr>
        </p:nvSpPr>
        <p:spPr>
          <a:xfrm>
            <a:off x="311700" y="1266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ETUDE TECHNIQUE: VOLET INFORMATIQUE</a:t>
            </a:r>
            <a:endParaRPr/>
          </a:p>
        </p:txBody>
      </p:sp>
      <p:pic>
        <p:nvPicPr>
          <p:cNvPr id="531" name="Google Shape;531;p24"/>
          <p:cNvPicPr preferRelativeResize="0"/>
          <p:nvPr/>
        </p:nvPicPr>
        <p:blipFill rotWithShape="1">
          <a:blip r:embed="rId3">
            <a:alphaModFix/>
          </a:blip>
          <a:srcRect b="-20470" l="0" r="0" t="20470"/>
          <a:stretch/>
        </p:blipFill>
        <p:spPr>
          <a:xfrm>
            <a:off x="475775" y="2500512"/>
            <a:ext cx="1775400" cy="540300"/>
          </a:xfrm>
          <a:prstGeom prst="rect">
            <a:avLst/>
          </a:prstGeom>
          <a:noFill/>
          <a:ln>
            <a:noFill/>
          </a:ln>
        </p:spPr>
      </p:pic>
      <p:pic>
        <p:nvPicPr>
          <p:cNvPr id="532" name="Google Shape;532;p24"/>
          <p:cNvPicPr preferRelativeResize="0"/>
          <p:nvPr/>
        </p:nvPicPr>
        <p:blipFill>
          <a:blip r:embed="rId4">
            <a:alphaModFix/>
          </a:blip>
          <a:stretch>
            <a:fillRect/>
          </a:stretch>
        </p:blipFill>
        <p:spPr>
          <a:xfrm>
            <a:off x="6113808" y="886125"/>
            <a:ext cx="642326" cy="708577"/>
          </a:xfrm>
          <a:prstGeom prst="rect">
            <a:avLst/>
          </a:prstGeom>
          <a:noFill/>
          <a:ln>
            <a:noFill/>
          </a:ln>
        </p:spPr>
      </p:pic>
      <p:cxnSp>
        <p:nvCxnSpPr>
          <p:cNvPr id="533" name="Google Shape;533;p24"/>
          <p:cNvCxnSpPr/>
          <p:nvPr/>
        </p:nvCxnSpPr>
        <p:spPr>
          <a:xfrm flipH="1">
            <a:off x="5613843" y="1652709"/>
            <a:ext cx="535500" cy="540300"/>
          </a:xfrm>
          <a:prstGeom prst="straightConnector1">
            <a:avLst/>
          </a:prstGeom>
          <a:noFill/>
          <a:ln cap="flat" cmpd="sng" w="9525">
            <a:solidFill>
              <a:schemeClr val="dk2"/>
            </a:solidFill>
            <a:prstDash val="solid"/>
            <a:round/>
            <a:headEnd len="med" w="med" type="none"/>
            <a:tailEnd len="med" w="med" type="none"/>
          </a:ln>
        </p:spPr>
      </p:cxnSp>
      <p:cxnSp>
        <p:nvCxnSpPr>
          <p:cNvPr id="534" name="Google Shape;534;p24"/>
          <p:cNvCxnSpPr/>
          <p:nvPr/>
        </p:nvCxnSpPr>
        <p:spPr>
          <a:xfrm flipH="1">
            <a:off x="7456894" y="2616462"/>
            <a:ext cx="4200" cy="744000"/>
          </a:xfrm>
          <a:prstGeom prst="straightConnector1">
            <a:avLst/>
          </a:prstGeom>
          <a:noFill/>
          <a:ln cap="flat" cmpd="sng" w="9525">
            <a:solidFill>
              <a:schemeClr val="dk2"/>
            </a:solidFill>
            <a:prstDash val="solid"/>
            <a:round/>
            <a:headEnd len="med" w="med" type="none"/>
            <a:tailEnd len="med" w="med" type="none"/>
          </a:ln>
        </p:spPr>
      </p:cxnSp>
      <p:sp>
        <p:nvSpPr>
          <p:cNvPr id="535" name="Google Shape;535;p24"/>
          <p:cNvSpPr txBox="1"/>
          <p:nvPr/>
        </p:nvSpPr>
        <p:spPr>
          <a:xfrm>
            <a:off x="4801925" y="2250875"/>
            <a:ext cx="20325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AUTHENTIFICATION</a:t>
            </a:r>
            <a:endParaRPr/>
          </a:p>
        </p:txBody>
      </p:sp>
      <p:sp>
        <p:nvSpPr>
          <p:cNvPr id="536" name="Google Shape;536;p24"/>
          <p:cNvSpPr txBox="1"/>
          <p:nvPr/>
        </p:nvSpPr>
        <p:spPr>
          <a:xfrm>
            <a:off x="7078508" y="2250875"/>
            <a:ext cx="15345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FIRE STORE</a:t>
            </a:r>
            <a:endParaRPr/>
          </a:p>
        </p:txBody>
      </p:sp>
      <p:cxnSp>
        <p:nvCxnSpPr>
          <p:cNvPr id="537" name="Google Shape;537;p24"/>
          <p:cNvCxnSpPr/>
          <p:nvPr/>
        </p:nvCxnSpPr>
        <p:spPr>
          <a:xfrm flipH="1">
            <a:off x="4164477" y="2741015"/>
            <a:ext cx="572100" cy="911100"/>
          </a:xfrm>
          <a:prstGeom prst="straightConnector1">
            <a:avLst/>
          </a:prstGeom>
          <a:noFill/>
          <a:ln cap="flat" cmpd="sng" w="9525">
            <a:solidFill>
              <a:schemeClr val="dk2"/>
            </a:solidFill>
            <a:prstDash val="solid"/>
            <a:round/>
            <a:headEnd len="med" w="med" type="none"/>
            <a:tailEnd len="med" w="med" type="none"/>
          </a:ln>
        </p:spPr>
      </p:cxnSp>
      <p:cxnSp>
        <p:nvCxnSpPr>
          <p:cNvPr id="538" name="Google Shape;538;p24"/>
          <p:cNvCxnSpPr/>
          <p:nvPr/>
        </p:nvCxnSpPr>
        <p:spPr>
          <a:xfrm flipH="1">
            <a:off x="5342777" y="2741015"/>
            <a:ext cx="271200" cy="820800"/>
          </a:xfrm>
          <a:prstGeom prst="straightConnector1">
            <a:avLst/>
          </a:prstGeom>
          <a:noFill/>
          <a:ln cap="flat" cmpd="sng" w="9525">
            <a:solidFill>
              <a:schemeClr val="dk2"/>
            </a:solidFill>
            <a:prstDash val="solid"/>
            <a:round/>
            <a:headEnd len="med" w="med" type="none"/>
            <a:tailEnd len="med" w="med" type="none"/>
          </a:ln>
        </p:spPr>
      </p:cxnSp>
      <p:sp>
        <p:nvSpPr>
          <p:cNvPr id="539" name="Google Shape;539;p24"/>
          <p:cNvSpPr txBox="1"/>
          <p:nvPr/>
        </p:nvSpPr>
        <p:spPr>
          <a:xfrm>
            <a:off x="3318150" y="3766375"/>
            <a:ext cx="1087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Email</a:t>
            </a:r>
            <a:endParaRPr/>
          </a:p>
        </p:txBody>
      </p:sp>
      <p:sp>
        <p:nvSpPr>
          <p:cNvPr id="540" name="Google Shape;540;p24"/>
          <p:cNvSpPr txBox="1"/>
          <p:nvPr/>
        </p:nvSpPr>
        <p:spPr>
          <a:xfrm>
            <a:off x="4670682" y="3680636"/>
            <a:ext cx="11778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mot de passe</a:t>
            </a:r>
            <a:endParaRPr/>
          </a:p>
        </p:txBody>
      </p:sp>
      <p:sp>
        <p:nvSpPr>
          <p:cNvPr id="541" name="Google Shape;541;p24"/>
          <p:cNvSpPr txBox="1"/>
          <p:nvPr/>
        </p:nvSpPr>
        <p:spPr>
          <a:xfrm>
            <a:off x="6169742" y="3986258"/>
            <a:ext cx="8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USERS</a:t>
            </a:r>
            <a:endParaRPr/>
          </a:p>
        </p:txBody>
      </p:sp>
      <p:sp>
        <p:nvSpPr>
          <p:cNvPr id="542" name="Google Shape;542;p24"/>
          <p:cNvSpPr txBox="1"/>
          <p:nvPr/>
        </p:nvSpPr>
        <p:spPr>
          <a:xfrm>
            <a:off x="6113802" y="4442275"/>
            <a:ext cx="1352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PARCOURS</a:t>
            </a:r>
            <a:endParaRPr/>
          </a:p>
        </p:txBody>
      </p:sp>
      <p:sp>
        <p:nvSpPr>
          <p:cNvPr id="543" name="Google Shape;543;p24"/>
          <p:cNvSpPr txBox="1"/>
          <p:nvPr/>
        </p:nvSpPr>
        <p:spPr>
          <a:xfrm>
            <a:off x="6113794" y="3648897"/>
            <a:ext cx="1177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sz="1200">
                <a:solidFill>
                  <a:srgbClr val="0000FF"/>
                </a:solidFill>
                <a:latin typeface="Open Sans"/>
                <a:ea typeface="Open Sans"/>
                <a:cs typeface="Open Sans"/>
                <a:sym typeface="Open Sans"/>
              </a:rPr>
              <a:t>Collection</a:t>
            </a:r>
            <a:endParaRPr sz="1200">
              <a:solidFill>
                <a:srgbClr val="0000FF"/>
              </a:solidFill>
            </a:endParaRPr>
          </a:p>
        </p:txBody>
      </p:sp>
      <p:sp>
        <p:nvSpPr>
          <p:cNvPr id="544" name="Google Shape;544;p24"/>
          <p:cNvSpPr txBox="1"/>
          <p:nvPr/>
        </p:nvSpPr>
        <p:spPr>
          <a:xfrm>
            <a:off x="7352825" y="3616950"/>
            <a:ext cx="4812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sz="1200">
                <a:solidFill>
                  <a:srgbClr val="0000FF"/>
                </a:solidFill>
                <a:latin typeface="Open Sans"/>
                <a:ea typeface="Open Sans"/>
                <a:cs typeface="Open Sans"/>
                <a:sym typeface="Open Sans"/>
              </a:rPr>
              <a:t>doc</a:t>
            </a:r>
            <a:endParaRPr sz="1200">
              <a:solidFill>
                <a:srgbClr val="0000FF"/>
              </a:solidFill>
            </a:endParaRPr>
          </a:p>
        </p:txBody>
      </p:sp>
      <p:sp>
        <p:nvSpPr>
          <p:cNvPr id="545" name="Google Shape;545;p24"/>
          <p:cNvSpPr txBox="1"/>
          <p:nvPr/>
        </p:nvSpPr>
        <p:spPr>
          <a:xfrm>
            <a:off x="7384950" y="3961650"/>
            <a:ext cx="5355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Uid</a:t>
            </a:r>
            <a:endParaRPr/>
          </a:p>
        </p:txBody>
      </p:sp>
      <p:cxnSp>
        <p:nvCxnSpPr>
          <p:cNvPr id="546" name="Google Shape;546;p24"/>
          <p:cNvCxnSpPr>
            <a:endCxn id="542" idx="1"/>
          </p:cNvCxnSpPr>
          <p:nvPr/>
        </p:nvCxnSpPr>
        <p:spPr>
          <a:xfrm flipH="1">
            <a:off x="6113802" y="3766375"/>
            <a:ext cx="13800" cy="87600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24"/>
          <p:cNvCxnSpPr/>
          <p:nvPr/>
        </p:nvCxnSpPr>
        <p:spPr>
          <a:xfrm>
            <a:off x="7291594" y="3757347"/>
            <a:ext cx="15900" cy="808800"/>
          </a:xfrm>
          <a:prstGeom prst="straightConnector1">
            <a:avLst/>
          </a:prstGeom>
          <a:noFill/>
          <a:ln cap="flat" cmpd="sng" w="9525">
            <a:solidFill>
              <a:schemeClr val="dk2"/>
            </a:solidFill>
            <a:prstDash val="solid"/>
            <a:round/>
            <a:headEnd len="med" w="med" type="none"/>
            <a:tailEnd len="med" w="med" type="none"/>
          </a:ln>
        </p:spPr>
      </p:cxnSp>
      <p:sp>
        <p:nvSpPr>
          <p:cNvPr id="548" name="Google Shape;548;p24"/>
          <p:cNvSpPr txBox="1"/>
          <p:nvPr/>
        </p:nvSpPr>
        <p:spPr>
          <a:xfrm>
            <a:off x="7384950" y="4386450"/>
            <a:ext cx="642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auto</a:t>
            </a:r>
            <a:endParaRPr/>
          </a:p>
        </p:txBody>
      </p:sp>
      <p:sp>
        <p:nvSpPr>
          <p:cNvPr id="549" name="Google Shape;549;p24"/>
          <p:cNvSpPr txBox="1"/>
          <p:nvPr/>
        </p:nvSpPr>
        <p:spPr>
          <a:xfrm>
            <a:off x="8068674" y="3616950"/>
            <a:ext cx="921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sz="1200">
                <a:solidFill>
                  <a:srgbClr val="0000FF"/>
                </a:solidFill>
                <a:latin typeface="Open Sans"/>
                <a:ea typeface="Open Sans"/>
                <a:cs typeface="Open Sans"/>
                <a:sym typeface="Open Sans"/>
              </a:rPr>
              <a:t>Champs</a:t>
            </a:r>
            <a:endParaRPr sz="1200">
              <a:solidFill>
                <a:srgbClr val="0000FF"/>
              </a:solidFill>
            </a:endParaRPr>
          </a:p>
        </p:txBody>
      </p:sp>
      <p:cxnSp>
        <p:nvCxnSpPr>
          <p:cNvPr id="550" name="Google Shape;550;p24"/>
          <p:cNvCxnSpPr/>
          <p:nvPr/>
        </p:nvCxnSpPr>
        <p:spPr>
          <a:xfrm>
            <a:off x="6704794" y="1646787"/>
            <a:ext cx="525900" cy="596100"/>
          </a:xfrm>
          <a:prstGeom prst="straightConnector1">
            <a:avLst/>
          </a:prstGeom>
          <a:noFill/>
          <a:ln cap="flat" cmpd="sng" w="9525">
            <a:solidFill>
              <a:schemeClr val="dk2"/>
            </a:solidFill>
            <a:prstDash val="solid"/>
            <a:round/>
            <a:headEnd len="med" w="med" type="none"/>
            <a:tailEnd len="med" w="med" type="none"/>
          </a:ln>
        </p:spPr>
      </p:cxnSp>
      <p:cxnSp>
        <p:nvCxnSpPr>
          <p:cNvPr id="551" name="Google Shape;551;p24"/>
          <p:cNvCxnSpPr/>
          <p:nvPr/>
        </p:nvCxnSpPr>
        <p:spPr>
          <a:xfrm>
            <a:off x="7986606" y="3781947"/>
            <a:ext cx="15900" cy="808800"/>
          </a:xfrm>
          <a:prstGeom prst="straightConnector1">
            <a:avLst/>
          </a:prstGeom>
          <a:noFill/>
          <a:ln cap="flat" cmpd="sng" w="9525">
            <a:solidFill>
              <a:schemeClr val="dk2"/>
            </a:solidFill>
            <a:prstDash val="solid"/>
            <a:round/>
            <a:headEnd len="med" w="med" type="none"/>
            <a:tailEnd len="med" w="med" type="none"/>
          </a:ln>
        </p:spPr>
      </p:cxnSp>
      <p:sp>
        <p:nvSpPr>
          <p:cNvPr id="552" name="Google Shape;552;p24"/>
          <p:cNvSpPr txBox="1"/>
          <p:nvPr/>
        </p:nvSpPr>
        <p:spPr>
          <a:xfrm>
            <a:off x="8155075" y="3928425"/>
            <a:ext cx="8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fr">
                <a:solidFill>
                  <a:schemeClr val="dk2"/>
                </a:solidFill>
                <a:latin typeface="Open Sans"/>
                <a:ea typeface="Open Sans"/>
                <a:cs typeface="Open Sans"/>
                <a:sym typeface="Open Sans"/>
              </a:rPr>
              <a:t>nom</a:t>
            </a:r>
            <a:endParaRPr/>
          </a:p>
        </p:txBody>
      </p:sp>
      <p:cxnSp>
        <p:nvCxnSpPr>
          <p:cNvPr id="553" name="Google Shape;553;p24"/>
          <p:cNvCxnSpPr/>
          <p:nvPr/>
        </p:nvCxnSpPr>
        <p:spPr>
          <a:xfrm>
            <a:off x="6127602" y="3616950"/>
            <a:ext cx="2705100" cy="8100"/>
          </a:xfrm>
          <a:prstGeom prst="straightConnector1">
            <a:avLst/>
          </a:prstGeom>
          <a:noFill/>
          <a:ln cap="flat" cmpd="sng" w="9525">
            <a:solidFill>
              <a:schemeClr val="dk2"/>
            </a:solidFill>
            <a:prstDash val="solid"/>
            <a:round/>
            <a:headEnd len="med" w="med" type="none"/>
            <a:tailEnd len="med" w="med" type="none"/>
          </a:ln>
        </p:spPr>
      </p:cxnSp>
      <p:cxnSp>
        <p:nvCxnSpPr>
          <p:cNvPr id="554" name="Google Shape;554;p24"/>
          <p:cNvCxnSpPr/>
          <p:nvPr/>
        </p:nvCxnSpPr>
        <p:spPr>
          <a:xfrm flipH="1">
            <a:off x="1358675" y="3018200"/>
            <a:ext cx="9600" cy="630000"/>
          </a:xfrm>
          <a:prstGeom prst="straightConnector1">
            <a:avLst/>
          </a:prstGeom>
          <a:noFill/>
          <a:ln cap="flat" cmpd="sng" w="9525">
            <a:solidFill>
              <a:schemeClr val="dk2"/>
            </a:solidFill>
            <a:prstDash val="solid"/>
            <a:round/>
            <a:headEnd len="med" w="med" type="none"/>
            <a:tailEnd len="med" w="med" type="none"/>
          </a:ln>
        </p:spPr>
      </p:cxnSp>
      <p:pic>
        <p:nvPicPr>
          <p:cNvPr id="555" name="Google Shape;555;p24"/>
          <p:cNvPicPr preferRelativeResize="0"/>
          <p:nvPr/>
        </p:nvPicPr>
        <p:blipFill>
          <a:blip r:embed="rId5">
            <a:alphaModFix/>
          </a:blip>
          <a:stretch>
            <a:fillRect/>
          </a:stretch>
        </p:blipFill>
        <p:spPr>
          <a:xfrm>
            <a:off x="917119" y="3671200"/>
            <a:ext cx="892709" cy="909300"/>
          </a:xfrm>
          <a:prstGeom prst="rect">
            <a:avLst/>
          </a:prstGeom>
          <a:noFill/>
          <a:ln>
            <a:noFill/>
          </a:ln>
        </p:spPr>
      </p:pic>
      <p:pic>
        <p:nvPicPr>
          <p:cNvPr id="556" name="Google Shape;556;p24"/>
          <p:cNvPicPr preferRelativeResize="0"/>
          <p:nvPr/>
        </p:nvPicPr>
        <p:blipFill>
          <a:blip r:embed="rId6">
            <a:alphaModFix/>
          </a:blip>
          <a:stretch>
            <a:fillRect/>
          </a:stretch>
        </p:blipFill>
        <p:spPr>
          <a:xfrm>
            <a:off x="347225" y="853875"/>
            <a:ext cx="2032499" cy="1016250"/>
          </a:xfrm>
          <a:prstGeom prst="rect">
            <a:avLst/>
          </a:prstGeom>
          <a:noFill/>
          <a:ln>
            <a:noFill/>
          </a:ln>
        </p:spPr>
      </p:pic>
      <p:cxnSp>
        <p:nvCxnSpPr>
          <p:cNvPr id="557" name="Google Shape;557;p24"/>
          <p:cNvCxnSpPr/>
          <p:nvPr/>
        </p:nvCxnSpPr>
        <p:spPr>
          <a:xfrm flipH="1">
            <a:off x="1358675" y="1751450"/>
            <a:ext cx="9600" cy="6300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2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 de programmation &amp; Choix des équipements</a:t>
            </a:r>
            <a:r>
              <a:rPr lang="fr"/>
              <a:t>: VOLET ÉLECTRONIQUE</a:t>
            </a:r>
            <a:endParaRPr/>
          </a:p>
          <a:p>
            <a:pPr indent="0" lvl="0" marL="0" rtl="0" algn="l">
              <a:spcBef>
                <a:spcPts val="0"/>
              </a:spcBef>
              <a:spcAft>
                <a:spcPts val="0"/>
              </a:spcAft>
              <a:buNone/>
            </a:pPr>
            <a:r>
              <a:t/>
            </a:r>
            <a:endParaRPr/>
          </a:p>
        </p:txBody>
      </p:sp>
      <p:sp>
        <p:nvSpPr>
          <p:cNvPr id="563" name="Google Shape;563;p2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t/>
            </a:r>
            <a:endParaRPr b="1"/>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fr" sz="2600"/>
              <a:t>Le  langage est le C arduino facile d’utilisation dans la </a:t>
            </a:r>
            <a:endParaRPr sz="2600"/>
          </a:p>
          <a:p>
            <a:pPr indent="0" lvl="0" marL="0" rtl="0" algn="l">
              <a:spcBef>
                <a:spcPts val="1200"/>
              </a:spcBef>
              <a:spcAft>
                <a:spcPts val="0"/>
              </a:spcAft>
              <a:buNone/>
            </a:pPr>
            <a:r>
              <a:rPr lang="fr" sz="2600"/>
              <a:t>programmation des microcontrôleurs. </a:t>
            </a:r>
            <a:endParaRPr sz="2600"/>
          </a:p>
          <a:p>
            <a:pPr indent="0" lvl="0" marL="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b="1"/>
          </a:p>
          <a:p>
            <a:pPr indent="0" lvl="0" marL="0" rtl="0" algn="l">
              <a:spcBef>
                <a:spcPts val="1200"/>
              </a:spcBef>
              <a:spcAft>
                <a:spcPts val="1200"/>
              </a:spcAft>
              <a:buNone/>
            </a:pPr>
            <a:r>
              <a:rPr b="1" lang="fr"/>
              <a:t>		</a:t>
            </a:r>
            <a:endParaRPr b="1"/>
          </a:p>
        </p:txBody>
      </p:sp>
      <p:pic>
        <p:nvPicPr>
          <p:cNvPr id="564" name="Google Shape;564;p25"/>
          <p:cNvPicPr preferRelativeResize="0"/>
          <p:nvPr/>
        </p:nvPicPr>
        <p:blipFill>
          <a:blip r:embed="rId3">
            <a:alphaModFix/>
          </a:blip>
          <a:stretch>
            <a:fillRect/>
          </a:stretch>
        </p:blipFill>
        <p:spPr>
          <a:xfrm>
            <a:off x="5872925" y="1782725"/>
            <a:ext cx="1885950" cy="2145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LANGAGES ET TECHNOLOGIES UTILISÉS : VOLET ÉLECTRONIQUE</a:t>
            </a:r>
            <a:endParaRPr/>
          </a:p>
          <a:p>
            <a:pPr indent="0" lvl="0" marL="0" rtl="0" algn="l">
              <a:spcBef>
                <a:spcPts val="0"/>
              </a:spcBef>
              <a:spcAft>
                <a:spcPts val="0"/>
              </a:spcAft>
              <a:buNone/>
            </a:pPr>
            <a:r>
              <a:t/>
            </a:r>
            <a:endParaRPr/>
          </a:p>
        </p:txBody>
      </p:sp>
      <p:sp>
        <p:nvSpPr>
          <p:cNvPr id="570" name="Google Shape;570;p26"/>
          <p:cNvSpPr txBox="1"/>
          <p:nvPr>
            <p:ph idx="1" type="body"/>
          </p:nvPr>
        </p:nvSpPr>
        <p:spPr>
          <a:xfrm>
            <a:off x="140400" y="879550"/>
            <a:ext cx="8863200" cy="3459000"/>
          </a:xfrm>
          <a:prstGeom prst="rect">
            <a:avLst/>
          </a:prstGeom>
        </p:spPr>
        <p:txBody>
          <a:bodyPr anchorCtr="0" anchor="t" bIns="91425" lIns="91425" spcFirstLastPara="1" rIns="91425" wrap="square" tIns="91425">
            <a:noAutofit/>
          </a:bodyPr>
          <a:lstStyle/>
          <a:p>
            <a:pPr indent="0" lvl="0" marL="1828800" rtl="0" algn="l">
              <a:lnSpc>
                <a:spcPct val="95000"/>
              </a:lnSpc>
              <a:spcBef>
                <a:spcPts val="0"/>
              </a:spcBef>
              <a:spcAft>
                <a:spcPts val="0"/>
              </a:spcAft>
              <a:buSzPts val="440"/>
              <a:buNone/>
            </a:pPr>
            <a:r>
              <a:t/>
            </a:r>
            <a:endParaRPr b="1" sz="1820"/>
          </a:p>
          <a:p>
            <a:pPr indent="0" lvl="0" marL="1828800" rtl="0" algn="l">
              <a:lnSpc>
                <a:spcPct val="95000"/>
              </a:lnSpc>
              <a:spcBef>
                <a:spcPts val="1200"/>
              </a:spcBef>
              <a:spcAft>
                <a:spcPts val="0"/>
              </a:spcAft>
              <a:buSzPts val="440"/>
              <a:buNone/>
            </a:pPr>
            <a:r>
              <a:t/>
            </a:r>
            <a:endParaRPr b="1" sz="1820"/>
          </a:p>
          <a:p>
            <a:pPr indent="0" lvl="0" marL="0" rtl="0" algn="l">
              <a:spcBef>
                <a:spcPts val="1200"/>
              </a:spcBef>
              <a:spcAft>
                <a:spcPts val="0"/>
              </a:spcAft>
              <a:buNone/>
            </a:pPr>
            <a:r>
              <a:rPr b="1" lang="fr"/>
              <a:t>Equipements utilisés:</a:t>
            </a:r>
            <a:endParaRPr b="1" sz="1820"/>
          </a:p>
          <a:p>
            <a:pPr indent="457200" lvl="0" marL="914400" rtl="0" algn="l">
              <a:lnSpc>
                <a:spcPct val="95000"/>
              </a:lnSpc>
              <a:spcBef>
                <a:spcPts val="1200"/>
              </a:spcBef>
              <a:spcAft>
                <a:spcPts val="0"/>
              </a:spcAft>
              <a:buSzPts val="440"/>
              <a:buNone/>
            </a:pPr>
            <a:r>
              <a:t/>
            </a:r>
            <a:endParaRPr sz="1420"/>
          </a:p>
          <a:p>
            <a:pPr indent="0" lvl="0" marL="1828800" rtl="0" algn="l">
              <a:lnSpc>
                <a:spcPct val="95000"/>
              </a:lnSpc>
              <a:spcBef>
                <a:spcPts val="1200"/>
              </a:spcBef>
              <a:spcAft>
                <a:spcPts val="0"/>
              </a:spcAft>
              <a:buSzPts val="440"/>
              <a:buNone/>
            </a:pPr>
            <a:r>
              <a:rPr b="1" lang="fr" sz="1820"/>
              <a:t>Module de communication</a:t>
            </a:r>
            <a:r>
              <a:rPr b="1" lang="fr" sz="1420"/>
              <a:t> </a:t>
            </a:r>
            <a:endParaRPr b="1" sz="1420"/>
          </a:p>
          <a:p>
            <a:pPr indent="0" lvl="0" marL="0" rtl="0" algn="l">
              <a:lnSpc>
                <a:spcPct val="95000"/>
              </a:lnSpc>
              <a:spcBef>
                <a:spcPts val="1200"/>
              </a:spcBef>
              <a:spcAft>
                <a:spcPts val="0"/>
              </a:spcAft>
              <a:buSzPts val="440"/>
              <a:buNone/>
            </a:pPr>
            <a:r>
              <a:rPr lang="fr" sz="1420"/>
              <a:t>Choix : </a:t>
            </a:r>
            <a:r>
              <a:rPr b="1" lang="fr" sz="1420"/>
              <a:t>Le  module bluetooth hc05 </a:t>
            </a:r>
            <a:endParaRPr b="1" sz="1420"/>
          </a:p>
          <a:p>
            <a:pPr indent="0" lvl="0" marL="0" rtl="0" algn="l">
              <a:lnSpc>
                <a:spcPct val="95000"/>
              </a:lnSpc>
              <a:spcBef>
                <a:spcPts val="1200"/>
              </a:spcBef>
              <a:spcAft>
                <a:spcPts val="0"/>
              </a:spcAft>
              <a:buSzPts val="440"/>
              <a:buNone/>
            </a:pPr>
            <a:r>
              <a:rPr lang="fr" sz="1420"/>
              <a:t>Communication : bluetooth uniquement</a:t>
            </a:r>
            <a:endParaRPr sz="1420"/>
          </a:p>
          <a:p>
            <a:pPr indent="0" lvl="0" marL="0" rtl="0" algn="l">
              <a:lnSpc>
                <a:spcPct val="95000"/>
              </a:lnSpc>
              <a:spcBef>
                <a:spcPts val="1200"/>
              </a:spcBef>
              <a:spcAft>
                <a:spcPts val="0"/>
              </a:spcAft>
              <a:buSzPts val="440"/>
              <a:buNone/>
            </a:pPr>
            <a:r>
              <a:rPr lang="fr" sz="1420"/>
              <a:t>Raison: Courte portée =&gt; Adapté à l’objectif du projet</a:t>
            </a:r>
            <a:endParaRPr sz="1420"/>
          </a:p>
          <a:p>
            <a:pPr indent="0" lvl="0" marL="0" rtl="0" algn="l">
              <a:lnSpc>
                <a:spcPct val="95000"/>
              </a:lnSpc>
              <a:spcBef>
                <a:spcPts val="1200"/>
              </a:spcBef>
              <a:spcAft>
                <a:spcPts val="0"/>
              </a:spcAft>
              <a:buSzPts val="440"/>
              <a:buNone/>
            </a:pPr>
            <a:r>
              <a:rPr lang="fr" sz="1420"/>
              <a:t>	-Facile d’utilisation</a:t>
            </a:r>
            <a:endParaRPr sz="1420"/>
          </a:p>
          <a:p>
            <a:pPr indent="0" lvl="0" marL="0" rtl="0" algn="l">
              <a:lnSpc>
                <a:spcPct val="95000"/>
              </a:lnSpc>
              <a:spcBef>
                <a:spcPts val="1200"/>
              </a:spcBef>
              <a:spcAft>
                <a:spcPts val="0"/>
              </a:spcAft>
              <a:buSzPts val="440"/>
              <a:buNone/>
            </a:pPr>
            <a:r>
              <a:rPr lang="fr" sz="1420"/>
              <a:t>	-Sécurité et la confidentialité des données</a:t>
            </a:r>
            <a:endParaRPr sz="1420"/>
          </a:p>
          <a:p>
            <a:pPr indent="0" lvl="0" marL="0" rtl="0" algn="l">
              <a:lnSpc>
                <a:spcPct val="95000"/>
              </a:lnSpc>
              <a:spcBef>
                <a:spcPts val="1200"/>
              </a:spcBef>
              <a:spcAft>
                <a:spcPts val="0"/>
              </a:spcAft>
              <a:buSzPts val="440"/>
              <a:buNone/>
            </a:pPr>
            <a:r>
              <a:rPr lang="fr" sz="1420"/>
              <a:t>		</a:t>
            </a:r>
            <a:endParaRPr sz="1420"/>
          </a:p>
          <a:p>
            <a:pPr indent="0" lvl="0" marL="0" rtl="0" algn="l">
              <a:lnSpc>
                <a:spcPct val="95000"/>
              </a:lnSpc>
              <a:spcBef>
                <a:spcPts val="1200"/>
              </a:spcBef>
              <a:spcAft>
                <a:spcPts val="1200"/>
              </a:spcAft>
              <a:buSzPts val="440"/>
              <a:buNone/>
            </a:pPr>
            <a:r>
              <a:t/>
            </a:r>
            <a:endParaRPr b="1" sz="1420"/>
          </a:p>
        </p:txBody>
      </p:sp>
      <p:pic>
        <p:nvPicPr>
          <p:cNvPr id="571" name="Google Shape;571;p26"/>
          <p:cNvPicPr preferRelativeResize="0"/>
          <p:nvPr/>
        </p:nvPicPr>
        <p:blipFill>
          <a:blip r:embed="rId3">
            <a:alphaModFix/>
          </a:blip>
          <a:stretch>
            <a:fillRect/>
          </a:stretch>
        </p:blipFill>
        <p:spPr>
          <a:xfrm>
            <a:off x="5827438" y="1372425"/>
            <a:ext cx="2543175" cy="3352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LANGAGES ET TECHNOLOGIES UTILISÉS : VOLET ÉLECTRONIQUE</a:t>
            </a:r>
            <a:endParaRPr/>
          </a:p>
          <a:p>
            <a:pPr indent="0" lvl="0" marL="0" rtl="0" algn="l">
              <a:spcBef>
                <a:spcPts val="0"/>
              </a:spcBef>
              <a:spcAft>
                <a:spcPts val="0"/>
              </a:spcAft>
              <a:buNone/>
            </a:pPr>
            <a:r>
              <a:t/>
            </a:r>
            <a:endParaRPr/>
          </a:p>
        </p:txBody>
      </p:sp>
      <p:sp>
        <p:nvSpPr>
          <p:cNvPr id="577" name="Google Shape;577;p27"/>
          <p:cNvSpPr txBox="1"/>
          <p:nvPr>
            <p:ph idx="1" type="body"/>
          </p:nvPr>
        </p:nvSpPr>
        <p:spPr>
          <a:xfrm>
            <a:off x="214950" y="1637600"/>
            <a:ext cx="8617500" cy="3170700"/>
          </a:xfrm>
          <a:prstGeom prst="rect">
            <a:avLst/>
          </a:prstGeom>
        </p:spPr>
        <p:txBody>
          <a:bodyPr anchorCtr="0" anchor="t" bIns="91425" lIns="91425" spcFirstLastPara="1" rIns="91425" wrap="square" tIns="91425">
            <a:noAutofit/>
          </a:bodyPr>
          <a:lstStyle/>
          <a:p>
            <a:pPr indent="457200" lvl="0" marL="1371600" rtl="0" algn="l">
              <a:lnSpc>
                <a:spcPct val="95000"/>
              </a:lnSpc>
              <a:spcBef>
                <a:spcPts val="0"/>
              </a:spcBef>
              <a:spcAft>
                <a:spcPts val="0"/>
              </a:spcAft>
              <a:buSzPts val="440"/>
              <a:buNone/>
            </a:pPr>
            <a:r>
              <a:rPr b="1" lang="fr" sz="1820"/>
              <a:t>Module de communication</a:t>
            </a:r>
            <a:r>
              <a:rPr b="1" lang="fr" sz="1420"/>
              <a:t> </a:t>
            </a:r>
            <a:endParaRPr b="1" sz="1420"/>
          </a:p>
          <a:p>
            <a:pPr indent="457200" lvl="0" marL="1371600" rtl="0" algn="l">
              <a:lnSpc>
                <a:spcPct val="95000"/>
              </a:lnSpc>
              <a:spcBef>
                <a:spcPts val="1200"/>
              </a:spcBef>
              <a:spcAft>
                <a:spcPts val="0"/>
              </a:spcAft>
              <a:buSzPts val="440"/>
              <a:buNone/>
            </a:pPr>
            <a:r>
              <a:t/>
            </a:r>
            <a:endParaRPr b="1" sz="1420"/>
          </a:p>
          <a:p>
            <a:pPr indent="0" lvl="0" marL="0" rtl="0" algn="l">
              <a:lnSpc>
                <a:spcPct val="95000"/>
              </a:lnSpc>
              <a:spcBef>
                <a:spcPts val="1200"/>
              </a:spcBef>
              <a:spcAft>
                <a:spcPts val="0"/>
              </a:spcAft>
              <a:buSzPts val="440"/>
              <a:buNone/>
            </a:pPr>
            <a:r>
              <a:rPr b="1" lang="fr" sz="1420"/>
              <a:t>Fonctions Importantes:</a:t>
            </a:r>
            <a:endParaRPr b="1" sz="1420"/>
          </a:p>
          <a:p>
            <a:pPr indent="-318770" lvl="0" marL="457200" rtl="0" algn="l">
              <a:lnSpc>
                <a:spcPct val="95000"/>
              </a:lnSpc>
              <a:spcBef>
                <a:spcPts val="1200"/>
              </a:spcBef>
              <a:spcAft>
                <a:spcPts val="0"/>
              </a:spcAft>
              <a:buSzPts val="1420"/>
              <a:buChar char="●"/>
            </a:pPr>
            <a:r>
              <a:rPr lang="fr" sz="1420"/>
              <a:t>SoftwareSerial BTSerie(RxD,TxD);</a:t>
            </a:r>
            <a:endParaRPr sz="1420"/>
          </a:p>
          <a:p>
            <a:pPr indent="-318770" lvl="0" marL="457200" rtl="0" algn="l">
              <a:lnSpc>
                <a:spcPct val="95000"/>
              </a:lnSpc>
              <a:spcBef>
                <a:spcPts val="0"/>
              </a:spcBef>
              <a:spcAft>
                <a:spcPts val="0"/>
              </a:spcAft>
              <a:buSzPts val="1420"/>
              <a:buChar char="●"/>
            </a:pPr>
            <a:r>
              <a:rPr lang="fr" sz="1420"/>
              <a:t>BTSerie.begin(9600);</a:t>
            </a:r>
            <a:endParaRPr sz="1420"/>
          </a:p>
          <a:p>
            <a:pPr indent="-318770" lvl="0" marL="457200" rtl="0" algn="l">
              <a:lnSpc>
                <a:spcPct val="95000"/>
              </a:lnSpc>
              <a:spcBef>
                <a:spcPts val="0"/>
              </a:spcBef>
              <a:spcAft>
                <a:spcPts val="0"/>
              </a:spcAft>
              <a:buSzPts val="1420"/>
              <a:buChar char="●"/>
            </a:pPr>
            <a:r>
              <a:rPr lang="fr" sz="1420"/>
              <a:t>BTSerie.available();</a:t>
            </a:r>
            <a:endParaRPr sz="1420"/>
          </a:p>
          <a:p>
            <a:pPr indent="-318770" lvl="0" marL="457200" rtl="0" algn="l">
              <a:lnSpc>
                <a:spcPct val="95000"/>
              </a:lnSpc>
              <a:spcBef>
                <a:spcPts val="0"/>
              </a:spcBef>
              <a:spcAft>
                <a:spcPts val="0"/>
              </a:spcAft>
              <a:buSzPts val="1420"/>
              <a:buChar char="●"/>
            </a:pPr>
            <a:r>
              <a:rPr lang="fr" sz="1420"/>
              <a:t>BTSerie.read();</a:t>
            </a:r>
            <a:endParaRPr sz="1420"/>
          </a:p>
          <a:p>
            <a:pPr indent="-318770" lvl="0" marL="457200" rtl="0" algn="l">
              <a:lnSpc>
                <a:spcPct val="95000"/>
              </a:lnSpc>
              <a:spcBef>
                <a:spcPts val="0"/>
              </a:spcBef>
              <a:spcAft>
                <a:spcPts val="0"/>
              </a:spcAft>
              <a:buSzPts val="1420"/>
              <a:buChar char="●"/>
            </a:pPr>
            <a:r>
              <a:rPr lang="fr" sz="1420"/>
              <a:t>BTSerie.print();</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rPr lang="fr" sz="1420"/>
              <a:t>		</a:t>
            </a:r>
            <a:endParaRPr sz="1420"/>
          </a:p>
          <a:p>
            <a:pPr indent="0" lvl="0" marL="0" rtl="0" algn="l">
              <a:lnSpc>
                <a:spcPct val="95000"/>
              </a:lnSpc>
              <a:spcBef>
                <a:spcPts val="1200"/>
              </a:spcBef>
              <a:spcAft>
                <a:spcPts val="1200"/>
              </a:spcAft>
              <a:buSzPts val="440"/>
              <a:buNone/>
            </a:pPr>
            <a:r>
              <a:t/>
            </a:r>
            <a:endParaRPr b="1" sz="142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28"/>
          <p:cNvSpPr txBox="1"/>
          <p:nvPr>
            <p:ph type="title"/>
          </p:nvPr>
        </p:nvSpPr>
        <p:spPr>
          <a:xfrm>
            <a:off x="-62700" y="445025"/>
            <a:ext cx="9350100" cy="121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LANGAGES DE PROGRAMMATION  ET TECHNOLOGIES U</a:t>
            </a:r>
            <a:r>
              <a:rPr lang="fr"/>
              <a:t>TILISÉS:VOLET ELECTRONIQUE</a:t>
            </a:r>
            <a:endParaRPr/>
          </a:p>
        </p:txBody>
      </p:sp>
      <p:sp>
        <p:nvSpPr>
          <p:cNvPr id="583" name="Google Shape;583;p28"/>
          <p:cNvSpPr txBox="1"/>
          <p:nvPr>
            <p:ph idx="1" type="body"/>
          </p:nvPr>
        </p:nvSpPr>
        <p:spPr>
          <a:xfrm>
            <a:off x="-32875" y="1237400"/>
            <a:ext cx="8895000" cy="4213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440"/>
              <a:buNone/>
            </a:pPr>
            <a:r>
              <a:t/>
            </a:r>
            <a:endParaRPr b="1" sz="1820"/>
          </a:p>
          <a:p>
            <a:pPr indent="0" lvl="0" marL="1371600" rtl="0" algn="l">
              <a:lnSpc>
                <a:spcPct val="95000"/>
              </a:lnSpc>
              <a:spcBef>
                <a:spcPts val="1200"/>
              </a:spcBef>
              <a:spcAft>
                <a:spcPts val="0"/>
              </a:spcAft>
              <a:buSzPts val="440"/>
              <a:buNone/>
            </a:pPr>
            <a:r>
              <a:rPr b="1" lang="fr" sz="1820"/>
              <a:t>Module de traitement</a:t>
            </a:r>
            <a:endParaRPr b="1" sz="1820"/>
          </a:p>
          <a:p>
            <a:pPr indent="0" lvl="0" marL="0" rtl="0" algn="l">
              <a:lnSpc>
                <a:spcPct val="95000"/>
              </a:lnSpc>
              <a:spcBef>
                <a:spcPts val="1200"/>
              </a:spcBef>
              <a:spcAft>
                <a:spcPts val="0"/>
              </a:spcAft>
              <a:buSzPts val="440"/>
              <a:buNone/>
            </a:pPr>
            <a:r>
              <a:rPr lang="fr" sz="1420"/>
              <a:t>Choix: Un microcontrôleur ESP32 pour le traitement des données </a:t>
            </a:r>
            <a:endParaRPr sz="1420"/>
          </a:p>
          <a:p>
            <a:pPr indent="0" lvl="0" marL="0" rtl="0" algn="l">
              <a:lnSpc>
                <a:spcPct val="95000"/>
              </a:lnSpc>
              <a:spcBef>
                <a:spcPts val="1200"/>
              </a:spcBef>
              <a:spcAft>
                <a:spcPts val="0"/>
              </a:spcAft>
              <a:buSzPts val="440"/>
              <a:buNone/>
            </a:pPr>
            <a:r>
              <a:rPr lang="fr" sz="1420"/>
              <a:t>Raisons:	-Rapide</a:t>
            </a:r>
            <a:endParaRPr sz="1420"/>
          </a:p>
          <a:p>
            <a:pPr indent="0" lvl="0" marL="0" rtl="0" algn="l">
              <a:lnSpc>
                <a:spcPct val="95000"/>
              </a:lnSpc>
              <a:spcBef>
                <a:spcPts val="1200"/>
              </a:spcBef>
              <a:spcAft>
                <a:spcPts val="0"/>
              </a:spcAft>
              <a:buSzPts val="440"/>
              <a:buNone/>
            </a:pPr>
            <a:r>
              <a:rPr lang="fr" sz="1420"/>
              <a:t>		-Faible consommation d'énergie</a:t>
            </a:r>
            <a:endParaRPr sz="1420"/>
          </a:p>
          <a:p>
            <a:pPr indent="0" lvl="0" marL="0" rtl="0" algn="l">
              <a:lnSpc>
                <a:spcPct val="95000"/>
              </a:lnSpc>
              <a:spcBef>
                <a:spcPts val="1200"/>
              </a:spcBef>
              <a:spcAft>
                <a:spcPts val="0"/>
              </a:spcAft>
              <a:buSzPts val="440"/>
              <a:buNone/>
            </a:pPr>
            <a:r>
              <a:rPr lang="fr" sz="1420"/>
              <a:t>		-Mémoire élevée</a:t>
            </a:r>
            <a:endParaRPr sz="1420"/>
          </a:p>
          <a:p>
            <a:pPr indent="0" lvl="0" marL="0" rtl="0" algn="l">
              <a:lnSpc>
                <a:spcPct val="95000"/>
              </a:lnSpc>
              <a:spcBef>
                <a:spcPts val="1200"/>
              </a:spcBef>
              <a:spcAft>
                <a:spcPts val="0"/>
              </a:spcAft>
              <a:buSzPts val="440"/>
              <a:buNone/>
            </a:pPr>
            <a:r>
              <a:rPr lang="fr" sz="1420"/>
              <a:t>		- Module Bluetooth intégrée</a:t>
            </a:r>
            <a:endParaRPr sz="1420"/>
          </a:p>
          <a:p>
            <a:pPr indent="0" lvl="0" marL="0" rtl="0" algn="l">
              <a:lnSpc>
                <a:spcPct val="95000"/>
              </a:lnSpc>
              <a:spcBef>
                <a:spcPts val="1200"/>
              </a:spcBef>
              <a:spcAft>
                <a:spcPts val="0"/>
              </a:spcAft>
              <a:buSzPts val="440"/>
              <a:buNone/>
            </a:pPr>
            <a:r>
              <a:rPr lang="fr" sz="1420"/>
              <a:t>		- Prix bas</a:t>
            </a:r>
            <a:endParaRPr sz="1420"/>
          </a:p>
          <a:p>
            <a:pPr indent="0" lvl="0" marL="1828800" rtl="0" algn="l">
              <a:lnSpc>
                <a:spcPct val="95000"/>
              </a:lnSpc>
              <a:spcBef>
                <a:spcPts val="1200"/>
              </a:spcBef>
              <a:spcAft>
                <a:spcPts val="0"/>
              </a:spcAft>
              <a:buSzPts val="440"/>
              <a:buNone/>
            </a:pPr>
            <a:r>
              <a:rPr b="1" lang="fr" sz="1820"/>
              <a:t>Alimentation</a:t>
            </a:r>
            <a:endParaRPr b="1" sz="1820"/>
          </a:p>
          <a:p>
            <a:pPr indent="0" lvl="0" marL="0" rtl="0" algn="l">
              <a:lnSpc>
                <a:spcPct val="95000"/>
              </a:lnSpc>
              <a:spcBef>
                <a:spcPts val="1200"/>
              </a:spcBef>
              <a:spcAft>
                <a:spcPts val="0"/>
              </a:spcAft>
              <a:buSzPts val="440"/>
              <a:buNone/>
            </a:pPr>
            <a:r>
              <a:rPr lang="fr" sz="1420"/>
              <a:t>Choix: Batterie,  pour alimenter les différentes unités(communication et traitement)</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rPr lang="fr" sz="1420"/>
              <a:t>		</a:t>
            </a:r>
            <a:endParaRPr sz="1420"/>
          </a:p>
          <a:p>
            <a:pPr indent="0" lvl="0" marL="0" rtl="0" algn="l">
              <a:lnSpc>
                <a:spcPct val="95000"/>
              </a:lnSpc>
              <a:spcBef>
                <a:spcPts val="1200"/>
              </a:spcBef>
              <a:spcAft>
                <a:spcPts val="1200"/>
              </a:spcAft>
              <a:buSzPts val="440"/>
              <a:buNone/>
            </a:pPr>
            <a:r>
              <a:t/>
            </a:r>
            <a:endParaRPr b="1" sz="1420"/>
          </a:p>
        </p:txBody>
      </p:sp>
      <p:pic>
        <p:nvPicPr>
          <p:cNvPr id="584" name="Google Shape;584;p28"/>
          <p:cNvPicPr preferRelativeResize="0"/>
          <p:nvPr/>
        </p:nvPicPr>
        <p:blipFill>
          <a:blip r:embed="rId3">
            <a:alphaModFix/>
          </a:blip>
          <a:stretch>
            <a:fillRect/>
          </a:stretch>
        </p:blipFill>
        <p:spPr>
          <a:xfrm>
            <a:off x="5805825" y="1237400"/>
            <a:ext cx="2989201" cy="29892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2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LANGAGES ET TECHNOLOGIES UTILISÉS : VOLET ÉLECTRONIQUE</a:t>
            </a:r>
            <a:endParaRPr/>
          </a:p>
          <a:p>
            <a:pPr indent="0" lvl="0" marL="0" rtl="0" algn="l">
              <a:spcBef>
                <a:spcPts val="0"/>
              </a:spcBef>
              <a:spcAft>
                <a:spcPts val="0"/>
              </a:spcAft>
              <a:buNone/>
            </a:pPr>
            <a:r>
              <a:t/>
            </a:r>
            <a:endParaRPr/>
          </a:p>
        </p:txBody>
      </p:sp>
      <p:sp>
        <p:nvSpPr>
          <p:cNvPr id="590" name="Google Shape;590;p29"/>
          <p:cNvSpPr txBox="1"/>
          <p:nvPr>
            <p:ph idx="1" type="body"/>
          </p:nvPr>
        </p:nvSpPr>
        <p:spPr>
          <a:xfrm>
            <a:off x="214950" y="1349175"/>
            <a:ext cx="8863200" cy="3459000"/>
          </a:xfrm>
          <a:prstGeom prst="rect">
            <a:avLst/>
          </a:prstGeom>
        </p:spPr>
        <p:txBody>
          <a:bodyPr anchorCtr="0" anchor="t" bIns="91425" lIns="91425" spcFirstLastPara="1" rIns="91425" wrap="square" tIns="91425">
            <a:noAutofit/>
          </a:bodyPr>
          <a:lstStyle/>
          <a:p>
            <a:pPr indent="457200" lvl="0" marL="1371600" rtl="0" algn="l">
              <a:lnSpc>
                <a:spcPct val="95000"/>
              </a:lnSpc>
              <a:spcBef>
                <a:spcPts val="0"/>
              </a:spcBef>
              <a:spcAft>
                <a:spcPts val="0"/>
              </a:spcAft>
              <a:buSzPts val="440"/>
              <a:buNone/>
            </a:pPr>
            <a:r>
              <a:t/>
            </a:r>
            <a:endParaRPr b="1" sz="1820"/>
          </a:p>
          <a:p>
            <a:pPr indent="457200" lvl="0" marL="1371600" rtl="0" algn="l">
              <a:lnSpc>
                <a:spcPct val="95000"/>
              </a:lnSpc>
              <a:spcBef>
                <a:spcPts val="1200"/>
              </a:spcBef>
              <a:spcAft>
                <a:spcPts val="0"/>
              </a:spcAft>
              <a:buSzPts val="440"/>
              <a:buNone/>
            </a:pPr>
            <a:r>
              <a:rPr b="1" lang="fr" sz="1820"/>
              <a:t>Module de traitement</a:t>
            </a:r>
            <a:r>
              <a:rPr b="1" lang="fr" sz="1420"/>
              <a:t> </a:t>
            </a:r>
            <a:endParaRPr b="1" sz="1420"/>
          </a:p>
          <a:p>
            <a:pPr indent="0" lvl="0" marL="0" rtl="0" algn="l">
              <a:lnSpc>
                <a:spcPct val="95000"/>
              </a:lnSpc>
              <a:spcBef>
                <a:spcPts val="1200"/>
              </a:spcBef>
              <a:spcAft>
                <a:spcPts val="0"/>
              </a:spcAft>
              <a:buSzPts val="440"/>
              <a:buNone/>
            </a:pPr>
            <a:r>
              <a:rPr b="1" lang="fr" sz="1420"/>
              <a:t>Fonctions Importantes:</a:t>
            </a:r>
            <a:endParaRPr b="1" sz="1420"/>
          </a:p>
          <a:p>
            <a:pPr indent="0" lvl="0" marL="0" rtl="0" algn="l">
              <a:lnSpc>
                <a:spcPct val="95000"/>
              </a:lnSpc>
              <a:spcBef>
                <a:spcPts val="1200"/>
              </a:spcBef>
              <a:spcAft>
                <a:spcPts val="0"/>
              </a:spcAft>
              <a:buSzPts val="440"/>
              <a:buNone/>
            </a:pPr>
            <a:r>
              <a:t/>
            </a:r>
            <a:endParaRPr b="1" sz="1420"/>
          </a:p>
          <a:p>
            <a:pPr indent="0" lvl="0" marL="0" rtl="0" algn="l">
              <a:lnSpc>
                <a:spcPct val="95000"/>
              </a:lnSpc>
              <a:spcBef>
                <a:spcPts val="1200"/>
              </a:spcBef>
              <a:spcAft>
                <a:spcPts val="0"/>
              </a:spcAft>
              <a:buSzPts val="440"/>
              <a:buNone/>
            </a:pPr>
            <a:r>
              <a:rPr lang="fr" sz="1420"/>
              <a:t>Serial.begin(115200);</a:t>
            </a:r>
            <a:endParaRPr sz="1420"/>
          </a:p>
          <a:p>
            <a:pPr indent="0" lvl="0" marL="0" rtl="0" algn="l">
              <a:lnSpc>
                <a:spcPct val="95000"/>
              </a:lnSpc>
              <a:spcBef>
                <a:spcPts val="1200"/>
              </a:spcBef>
              <a:spcAft>
                <a:spcPts val="0"/>
              </a:spcAft>
              <a:buNone/>
            </a:pPr>
            <a:r>
              <a:rPr lang="fr" sz="1420"/>
              <a:t>getnorme(float Ax,float Ay,float Az);</a:t>
            </a:r>
            <a:endParaRPr sz="1420"/>
          </a:p>
          <a:p>
            <a:pPr indent="0" lvl="0" marL="0" rtl="0" algn="l">
              <a:lnSpc>
                <a:spcPct val="95000"/>
              </a:lnSpc>
              <a:spcBef>
                <a:spcPts val="1200"/>
              </a:spcBef>
              <a:spcAft>
                <a:spcPts val="0"/>
              </a:spcAft>
              <a:buNone/>
            </a:pPr>
            <a:r>
              <a:rPr lang="fr" sz="1420"/>
              <a:t>vitesse(float vi,float An);</a:t>
            </a:r>
            <a:endParaRPr sz="1420"/>
          </a:p>
          <a:p>
            <a:pPr indent="0" lvl="0" marL="0" rtl="0" algn="l">
              <a:lnSpc>
                <a:spcPct val="95000"/>
              </a:lnSpc>
              <a:spcBef>
                <a:spcPts val="1200"/>
              </a:spcBef>
              <a:spcAft>
                <a:spcPts val="0"/>
              </a:spcAft>
              <a:buNone/>
            </a:pPr>
            <a:r>
              <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t/>
            </a:r>
            <a:endParaRPr sz="1420"/>
          </a:p>
          <a:p>
            <a:pPr indent="0" lvl="0" marL="0" rtl="0" algn="l">
              <a:lnSpc>
                <a:spcPct val="95000"/>
              </a:lnSpc>
              <a:spcBef>
                <a:spcPts val="1200"/>
              </a:spcBef>
              <a:spcAft>
                <a:spcPts val="0"/>
              </a:spcAft>
              <a:buSzPts val="440"/>
              <a:buNone/>
            </a:pPr>
            <a:r>
              <a:rPr lang="fr" sz="1420"/>
              <a:t>		</a:t>
            </a:r>
            <a:endParaRPr sz="1420"/>
          </a:p>
          <a:p>
            <a:pPr indent="0" lvl="0" marL="0" rtl="0" algn="l">
              <a:lnSpc>
                <a:spcPct val="95000"/>
              </a:lnSpc>
              <a:spcBef>
                <a:spcPts val="1200"/>
              </a:spcBef>
              <a:spcAft>
                <a:spcPts val="1200"/>
              </a:spcAft>
              <a:buSzPts val="440"/>
              <a:buNone/>
            </a:pPr>
            <a:r>
              <a:t/>
            </a:r>
            <a:endParaRPr b="1" sz="142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30"/>
          <p:cNvSpPr txBox="1"/>
          <p:nvPr>
            <p:ph type="title"/>
          </p:nvPr>
        </p:nvSpPr>
        <p:spPr>
          <a:xfrm>
            <a:off x="-62700" y="445025"/>
            <a:ext cx="9350100" cy="121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LANGAGES DE PROGRAMMATION  ET TECHNOLOGIES UTILISÉS:VOLET ELECTRONIQUE</a:t>
            </a:r>
            <a:endParaRPr/>
          </a:p>
        </p:txBody>
      </p:sp>
      <p:sp>
        <p:nvSpPr>
          <p:cNvPr id="596" name="Google Shape;596;p30"/>
          <p:cNvSpPr txBox="1"/>
          <p:nvPr>
            <p:ph idx="1" type="body"/>
          </p:nvPr>
        </p:nvSpPr>
        <p:spPr>
          <a:xfrm>
            <a:off x="-32875" y="1237400"/>
            <a:ext cx="8895000" cy="4213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440"/>
              <a:buNone/>
            </a:pPr>
            <a:r>
              <a:t/>
            </a:r>
            <a:endParaRPr b="1" sz="1820"/>
          </a:p>
          <a:p>
            <a:pPr indent="0" lvl="0" marL="1371600" rtl="0" algn="l">
              <a:lnSpc>
                <a:spcPct val="95000"/>
              </a:lnSpc>
              <a:spcBef>
                <a:spcPts val="1200"/>
              </a:spcBef>
              <a:spcAft>
                <a:spcPts val="0"/>
              </a:spcAft>
              <a:buSzPts val="440"/>
              <a:buNone/>
            </a:pPr>
            <a:r>
              <a:rPr b="1" lang="fr" sz="1820"/>
              <a:t>Module d’acquisition</a:t>
            </a:r>
            <a:endParaRPr b="1" sz="1820"/>
          </a:p>
          <a:p>
            <a:pPr indent="0" lvl="0" marL="0" rtl="0" algn="l">
              <a:lnSpc>
                <a:spcPct val="95000"/>
              </a:lnSpc>
              <a:spcBef>
                <a:spcPts val="1200"/>
              </a:spcBef>
              <a:spcAft>
                <a:spcPts val="0"/>
              </a:spcAft>
              <a:buSzPts val="440"/>
              <a:buNone/>
            </a:pPr>
            <a:r>
              <a:rPr lang="fr" sz="1420"/>
              <a:t>Choix: Un acceleromètre MSA301 pour la collectes des données d’accélération </a:t>
            </a:r>
            <a:endParaRPr sz="1420"/>
          </a:p>
          <a:p>
            <a:pPr indent="0" lvl="0" marL="0" rtl="0" algn="l">
              <a:lnSpc>
                <a:spcPct val="95000"/>
              </a:lnSpc>
              <a:spcBef>
                <a:spcPts val="1200"/>
              </a:spcBef>
              <a:spcAft>
                <a:spcPts val="0"/>
              </a:spcAft>
              <a:buSzPts val="440"/>
              <a:buNone/>
            </a:pPr>
            <a:r>
              <a:rPr lang="fr" sz="1420"/>
              <a:t>Raisons:	-Rapide</a:t>
            </a:r>
            <a:endParaRPr sz="1420"/>
          </a:p>
          <a:p>
            <a:pPr indent="0" lvl="0" marL="0" rtl="0" algn="l">
              <a:lnSpc>
                <a:spcPct val="95000"/>
              </a:lnSpc>
              <a:spcBef>
                <a:spcPts val="1200"/>
              </a:spcBef>
              <a:spcAft>
                <a:spcPts val="0"/>
              </a:spcAft>
              <a:buSzPts val="440"/>
              <a:buNone/>
            </a:pPr>
            <a:r>
              <a:rPr lang="fr" sz="1420"/>
              <a:t>		-Faible consommation d'énergie</a:t>
            </a:r>
            <a:endParaRPr sz="1420"/>
          </a:p>
          <a:p>
            <a:pPr indent="0" lvl="0" marL="0" rtl="0" algn="l">
              <a:lnSpc>
                <a:spcPct val="95000"/>
              </a:lnSpc>
              <a:spcBef>
                <a:spcPts val="1200"/>
              </a:spcBef>
              <a:spcAft>
                <a:spcPts val="0"/>
              </a:spcAft>
              <a:buSzPts val="440"/>
              <a:buNone/>
            </a:pPr>
            <a:r>
              <a:rPr lang="fr" sz="1420"/>
              <a:t>		- Prix bas</a:t>
            </a:r>
            <a:endParaRPr sz="1420"/>
          </a:p>
          <a:p>
            <a:pPr indent="0" lvl="0" marL="0" rtl="0" algn="l">
              <a:lnSpc>
                <a:spcPct val="95000"/>
              </a:lnSpc>
              <a:spcBef>
                <a:spcPts val="1200"/>
              </a:spcBef>
              <a:spcAft>
                <a:spcPts val="0"/>
              </a:spcAft>
              <a:buSzPts val="440"/>
              <a:buNone/>
            </a:pPr>
            <a:r>
              <a:rPr b="1" lang="fr" sz="1420"/>
              <a:t>Fonctions Importantes:</a:t>
            </a:r>
            <a:endParaRPr b="1" sz="1420"/>
          </a:p>
          <a:p>
            <a:pPr indent="0" lvl="0" marL="0" rtl="0" algn="l">
              <a:lnSpc>
                <a:spcPct val="95000"/>
              </a:lnSpc>
              <a:spcBef>
                <a:spcPts val="1200"/>
              </a:spcBef>
              <a:spcAft>
                <a:spcPts val="0"/>
              </a:spcAft>
              <a:buNone/>
            </a:pPr>
            <a:r>
              <a:rPr lang="fr" sz="1420"/>
              <a:t>msa.begin(); </a:t>
            </a:r>
            <a:endParaRPr sz="1420"/>
          </a:p>
          <a:p>
            <a:pPr indent="0" lvl="0" marL="0" rtl="0" algn="l">
              <a:lnSpc>
                <a:spcPct val="95000"/>
              </a:lnSpc>
              <a:spcBef>
                <a:spcPts val="1200"/>
              </a:spcBef>
              <a:spcAft>
                <a:spcPts val="0"/>
              </a:spcAft>
              <a:buNone/>
            </a:pPr>
            <a:r>
              <a:rPr lang="fr" sz="1420"/>
              <a:t>msa.getEvent(&amp;event);</a:t>
            </a:r>
            <a:endParaRPr sz="1420"/>
          </a:p>
          <a:p>
            <a:pPr indent="0" lvl="0" marL="0" rtl="0" algn="l">
              <a:lnSpc>
                <a:spcPct val="95000"/>
              </a:lnSpc>
              <a:spcBef>
                <a:spcPts val="1200"/>
              </a:spcBef>
              <a:spcAft>
                <a:spcPts val="0"/>
              </a:spcAft>
              <a:buSzPts val="440"/>
              <a:buNone/>
            </a:pPr>
            <a:r>
              <a:t/>
            </a:r>
            <a:endParaRPr b="1" sz="1420"/>
          </a:p>
          <a:p>
            <a:pPr indent="0" lvl="0" marL="0" rtl="0" algn="l">
              <a:lnSpc>
                <a:spcPct val="95000"/>
              </a:lnSpc>
              <a:spcBef>
                <a:spcPts val="1200"/>
              </a:spcBef>
              <a:spcAft>
                <a:spcPts val="0"/>
              </a:spcAft>
              <a:buSzPts val="440"/>
              <a:buNone/>
            </a:pPr>
            <a:r>
              <a:t/>
            </a:r>
            <a:endParaRPr sz="1420"/>
          </a:p>
          <a:p>
            <a:pPr indent="0" lvl="0" marL="1828800" rtl="0" algn="l">
              <a:lnSpc>
                <a:spcPct val="95000"/>
              </a:lnSpc>
              <a:spcBef>
                <a:spcPts val="1200"/>
              </a:spcBef>
              <a:spcAft>
                <a:spcPts val="0"/>
              </a:spcAft>
              <a:buSzPts val="440"/>
              <a:buNone/>
            </a:pPr>
            <a:r>
              <a:t/>
            </a:r>
            <a:endParaRPr b="1" sz="1820"/>
          </a:p>
          <a:p>
            <a:pPr indent="0" lvl="0" marL="0" rtl="0" algn="l">
              <a:lnSpc>
                <a:spcPct val="95000"/>
              </a:lnSpc>
              <a:spcBef>
                <a:spcPts val="1200"/>
              </a:spcBef>
              <a:spcAft>
                <a:spcPts val="1200"/>
              </a:spcAft>
              <a:buSzPts val="440"/>
              <a:buNone/>
            </a:pPr>
            <a:r>
              <a:t/>
            </a:r>
            <a:endParaRPr b="1" sz="1420"/>
          </a:p>
        </p:txBody>
      </p:sp>
      <p:pic>
        <p:nvPicPr>
          <p:cNvPr id="597" name="Google Shape;597;p30"/>
          <p:cNvPicPr preferRelativeResize="0"/>
          <p:nvPr/>
        </p:nvPicPr>
        <p:blipFill>
          <a:blip r:embed="rId3">
            <a:alphaModFix/>
          </a:blip>
          <a:stretch>
            <a:fillRect/>
          </a:stretch>
        </p:blipFill>
        <p:spPr>
          <a:xfrm>
            <a:off x="5710025" y="2459925"/>
            <a:ext cx="2773024" cy="2518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FONCTIONNALITÉS </a:t>
            </a:r>
            <a:r>
              <a:rPr lang="fr"/>
              <a:t>DÉVELOPPÉES</a:t>
            </a:r>
            <a:endParaRPr/>
          </a:p>
        </p:txBody>
      </p:sp>
      <p:sp>
        <p:nvSpPr>
          <p:cNvPr id="603" name="Google Shape;603;p31"/>
          <p:cNvSpPr txBox="1"/>
          <p:nvPr>
            <p:ph idx="1" type="body"/>
          </p:nvPr>
        </p:nvSpPr>
        <p:spPr>
          <a:xfrm>
            <a:off x="193550" y="1044875"/>
            <a:ext cx="8520600" cy="3302700"/>
          </a:xfrm>
          <a:prstGeom prst="rect">
            <a:avLst/>
          </a:prstGeom>
        </p:spPr>
        <p:txBody>
          <a:bodyPr anchorCtr="0" anchor="t" bIns="91425" lIns="91425" spcFirstLastPara="1" rIns="91425" wrap="square" tIns="91425">
            <a:normAutofit/>
          </a:bodyPr>
          <a:lstStyle/>
          <a:p>
            <a:pPr indent="457200" lvl="0" marL="914400" rtl="0" algn="l">
              <a:spcBef>
                <a:spcPts val="0"/>
              </a:spcBef>
              <a:spcAft>
                <a:spcPts val="0"/>
              </a:spcAft>
              <a:buNone/>
            </a:pPr>
            <a:r>
              <a:t/>
            </a:r>
            <a:endParaRPr b="1"/>
          </a:p>
          <a:p>
            <a:pPr indent="0" lvl="0" marL="0" rtl="0" algn="l">
              <a:spcBef>
                <a:spcPts val="1200"/>
              </a:spcBef>
              <a:spcAft>
                <a:spcPts val="1200"/>
              </a:spcAft>
              <a:buNone/>
            </a:pPr>
            <a:r>
              <a:t/>
            </a:r>
            <a:endParaRPr b="1"/>
          </a:p>
        </p:txBody>
      </p:sp>
      <p:sp>
        <p:nvSpPr>
          <p:cNvPr id="604" name="Google Shape;604;p31"/>
          <p:cNvSpPr txBox="1"/>
          <p:nvPr>
            <p:ph idx="1" type="body"/>
          </p:nvPr>
        </p:nvSpPr>
        <p:spPr>
          <a:xfrm>
            <a:off x="623400" y="1210300"/>
            <a:ext cx="8520600" cy="3302700"/>
          </a:xfrm>
          <a:prstGeom prst="rect">
            <a:avLst/>
          </a:prstGeom>
        </p:spPr>
        <p:txBody>
          <a:bodyPr anchorCtr="0" anchor="t" bIns="91425" lIns="91425" spcFirstLastPara="1" rIns="91425" wrap="square" tIns="91425">
            <a:normAutofit fontScale="92500" lnSpcReduction="20000"/>
          </a:bodyPr>
          <a:lstStyle/>
          <a:p>
            <a:pPr indent="457200" lvl="0" marL="914400" rtl="0" algn="l">
              <a:spcBef>
                <a:spcPts val="0"/>
              </a:spcBef>
              <a:spcAft>
                <a:spcPts val="0"/>
              </a:spcAft>
              <a:buNone/>
            </a:pPr>
            <a:r>
              <a:t/>
            </a:r>
            <a:endParaRPr b="1"/>
          </a:p>
          <a:p>
            <a:pPr indent="-334327" lvl="0" marL="457200" rtl="0" algn="l">
              <a:spcBef>
                <a:spcPts val="1200"/>
              </a:spcBef>
              <a:spcAft>
                <a:spcPts val="0"/>
              </a:spcAft>
              <a:buSzPct val="100000"/>
              <a:buChar char="-"/>
            </a:pPr>
            <a:r>
              <a:rPr lang="fr"/>
              <a:t>Commander des Led via bluetooth</a:t>
            </a:r>
            <a:endParaRPr/>
          </a:p>
          <a:p>
            <a:pPr indent="0" lvl="0" marL="0" rtl="0" algn="l">
              <a:spcBef>
                <a:spcPts val="1200"/>
              </a:spcBef>
              <a:spcAft>
                <a:spcPts val="0"/>
              </a:spcAft>
              <a:buNone/>
            </a:pPr>
            <a:r>
              <a:rPr lang="fr"/>
              <a:t>    -	Allumer de Led lors d’un freinage, d’un changement de direction</a:t>
            </a:r>
            <a:endParaRPr/>
          </a:p>
          <a:p>
            <a:pPr indent="0" lvl="0" marL="0" rtl="0" algn="l">
              <a:spcBef>
                <a:spcPts val="1200"/>
              </a:spcBef>
              <a:spcAft>
                <a:spcPts val="0"/>
              </a:spcAft>
              <a:buNone/>
            </a:pPr>
            <a:r>
              <a:rPr lang="fr"/>
              <a:t>    -    Détecter de freinage</a:t>
            </a:r>
            <a:endParaRPr/>
          </a:p>
          <a:p>
            <a:pPr indent="0" lvl="0" marL="0" rtl="0" algn="l">
              <a:spcBef>
                <a:spcPts val="1200"/>
              </a:spcBef>
              <a:spcAft>
                <a:spcPts val="0"/>
              </a:spcAft>
              <a:buNone/>
            </a:pPr>
            <a:r>
              <a:rPr lang="fr"/>
              <a:t>    -	Avoir le temps de trajet (Velo, Pied et à vélo)</a:t>
            </a:r>
            <a:endParaRPr/>
          </a:p>
          <a:p>
            <a:pPr indent="0" lvl="0" marL="0" rtl="0" algn="l">
              <a:spcBef>
                <a:spcPts val="1200"/>
              </a:spcBef>
              <a:spcAft>
                <a:spcPts val="0"/>
              </a:spcAft>
              <a:buNone/>
            </a:pPr>
            <a:r>
              <a:rPr lang="fr"/>
              <a:t>    -	Se connecter/ déconnecter à l’application</a:t>
            </a:r>
            <a:endParaRPr/>
          </a:p>
          <a:p>
            <a:pPr indent="0" lvl="0" marL="0" rtl="0" algn="l">
              <a:spcBef>
                <a:spcPts val="1200"/>
              </a:spcBef>
              <a:spcAft>
                <a:spcPts val="0"/>
              </a:spcAft>
              <a:buNone/>
            </a:pPr>
            <a:r>
              <a:rPr lang="fr"/>
              <a:t>   </a:t>
            </a:r>
            <a:endParaRPr/>
          </a:p>
          <a:p>
            <a:pPr indent="0" lvl="0" marL="0" rtl="0" algn="l">
              <a:spcBef>
                <a:spcPts val="1200"/>
              </a:spcBef>
              <a:spcAft>
                <a:spcPts val="1200"/>
              </a:spcAft>
              <a:buNone/>
            </a:pPr>
            <a:r>
              <a:rPr lang="fr"/>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3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DIFFICULTÉS</a:t>
            </a:r>
            <a:r>
              <a:rPr lang="fr"/>
              <a:t> </a:t>
            </a:r>
            <a:r>
              <a:rPr lang="fr"/>
              <a:t>RENCONTRÉES</a:t>
            </a:r>
            <a:endParaRPr/>
          </a:p>
        </p:txBody>
      </p:sp>
      <p:sp>
        <p:nvSpPr>
          <p:cNvPr id="610" name="Google Shape;610;p32"/>
          <p:cNvSpPr txBox="1"/>
          <p:nvPr>
            <p:ph idx="1" type="body"/>
          </p:nvPr>
        </p:nvSpPr>
        <p:spPr>
          <a:xfrm>
            <a:off x="415463" y="1071800"/>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a:p>
          <a:p>
            <a:pPr indent="0" lvl="0" marL="457200" rtl="0" algn="l">
              <a:spcBef>
                <a:spcPts val="1200"/>
              </a:spcBef>
              <a:spcAft>
                <a:spcPts val="1200"/>
              </a:spcAft>
              <a:buNone/>
            </a:pPr>
            <a:r>
              <a:t/>
            </a:r>
            <a:endParaRPr b="1"/>
          </a:p>
        </p:txBody>
      </p:sp>
      <p:graphicFrame>
        <p:nvGraphicFramePr>
          <p:cNvPr id="611" name="Google Shape;611;p32"/>
          <p:cNvGraphicFramePr/>
          <p:nvPr/>
        </p:nvGraphicFramePr>
        <p:xfrm>
          <a:off x="3124263" y="2891850"/>
          <a:ext cx="3000000" cy="3000000"/>
        </p:xfrm>
        <a:graphic>
          <a:graphicData uri="http://schemas.openxmlformats.org/drawingml/2006/table">
            <a:tbl>
              <a:tblPr>
                <a:noFill/>
                <a:tableStyleId>{EA4BE34E-8026-4402-B4F7-047008DC3794}</a:tableStyleId>
              </a:tblPr>
              <a:tblGrid>
                <a:gridCol w="1751550"/>
              </a:tblGrid>
              <a:tr h="594675">
                <a:tc>
                  <a:txBody>
                    <a:bodyPr/>
                    <a:lstStyle/>
                    <a:p>
                      <a:pPr indent="0" lvl="0" marL="0" rtl="0" algn="l">
                        <a:spcBef>
                          <a:spcPts val="0"/>
                        </a:spcBef>
                        <a:spcAft>
                          <a:spcPts val="0"/>
                        </a:spcAft>
                        <a:buNone/>
                      </a:pPr>
                      <a:r>
                        <a:rPr lang="fr"/>
                        <a:t>Vitesse </a:t>
                      </a:r>
                      <a:r>
                        <a:rPr lang="fr"/>
                        <a:t>instantanée</a:t>
                      </a:r>
                      <a:endParaRPr/>
                    </a:p>
                    <a:p>
                      <a:pPr indent="0" lvl="0" marL="0" rtl="0" algn="l">
                        <a:spcBef>
                          <a:spcPts val="0"/>
                        </a:spcBef>
                        <a:spcAft>
                          <a:spcPts val="0"/>
                        </a:spcAft>
                        <a:buNone/>
                      </a:pPr>
                      <a:r>
                        <a:rPr lang="fr"/>
                        <a:t>instable</a:t>
                      </a:r>
                      <a:endParaRPr/>
                    </a:p>
                  </a:txBody>
                  <a:tcPr marT="91425" marB="91425" marR="91425" marL="91425"/>
                </a:tc>
              </a:tr>
            </a:tbl>
          </a:graphicData>
        </a:graphic>
      </p:graphicFrame>
      <p:graphicFrame>
        <p:nvGraphicFramePr>
          <p:cNvPr id="612" name="Google Shape;612;p32"/>
          <p:cNvGraphicFramePr/>
          <p:nvPr/>
        </p:nvGraphicFramePr>
        <p:xfrm>
          <a:off x="829250" y="1227685"/>
          <a:ext cx="3000000" cy="3000000"/>
        </p:xfrm>
        <a:graphic>
          <a:graphicData uri="http://schemas.openxmlformats.org/drawingml/2006/table">
            <a:tbl>
              <a:tblPr>
                <a:noFill/>
                <a:tableStyleId>{EA4BE34E-8026-4402-B4F7-047008DC3794}</a:tableStyleId>
              </a:tblPr>
              <a:tblGrid>
                <a:gridCol w="1394075"/>
              </a:tblGrid>
              <a:tr h="521675">
                <a:tc>
                  <a:txBody>
                    <a:bodyPr/>
                    <a:lstStyle/>
                    <a:p>
                      <a:pPr indent="0" lvl="0" marL="0" rtl="0" algn="l">
                        <a:spcBef>
                          <a:spcPts val="0"/>
                        </a:spcBef>
                        <a:spcAft>
                          <a:spcPts val="0"/>
                        </a:spcAft>
                        <a:buNone/>
                      </a:pPr>
                      <a:r>
                        <a:rPr lang="fr"/>
                        <a:t>Google Maps</a:t>
                      </a:r>
                      <a:endParaRPr/>
                    </a:p>
                  </a:txBody>
                  <a:tcPr marT="91425" marB="91425" marR="91425" marL="91425"/>
                </a:tc>
              </a:tr>
            </a:tbl>
          </a:graphicData>
        </a:graphic>
      </p:graphicFrame>
      <p:graphicFrame>
        <p:nvGraphicFramePr>
          <p:cNvPr id="613" name="Google Shape;613;p32"/>
          <p:cNvGraphicFramePr/>
          <p:nvPr/>
        </p:nvGraphicFramePr>
        <p:xfrm>
          <a:off x="778263" y="2031688"/>
          <a:ext cx="3000000" cy="3000000"/>
        </p:xfrm>
        <a:graphic>
          <a:graphicData uri="http://schemas.openxmlformats.org/drawingml/2006/table">
            <a:tbl>
              <a:tblPr>
                <a:noFill/>
                <a:tableStyleId>{EA4BE34E-8026-4402-B4F7-047008DC3794}</a:tableStyleId>
              </a:tblPr>
              <a:tblGrid>
                <a:gridCol w="1567850"/>
              </a:tblGrid>
              <a:tr h="464450">
                <a:tc>
                  <a:txBody>
                    <a:bodyPr/>
                    <a:lstStyle/>
                    <a:p>
                      <a:pPr indent="0" lvl="0" marL="0" rtl="0" algn="l">
                        <a:spcBef>
                          <a:spcPts val="0"/>
                        </a:spcBef>
                        <a:spcAft>
                          <a:spcPts val="0"/>
                        </a:spcAft>
                        <a:buNone/>
                      </a:pPr>
                      <a:r>
                        <a:rPr lang="fr"/>
                        <a:t>OpenStreetMaps</a:t>
                      </a:r>
                      <a:endParaRPr/>
                    </a:p>
                  </a:txBody>
                  <a:tcPr marT="91425" marB="91425" marR="91425" marL="91425"/>
                </a:tc>
              </a:tr>
            </a:tbl>
          </a:graphicData>
        </a:graphic>
      </p:graphicFrame>
      <p:graphicFrame>
        <p:nvGraphicFramePr>
          <p:cNvPr id="614" name="Google Shape;614;p32"/>
          <p:cNvGraphicFramePr/>
          <p:nvPr/>
        </p:nvGraphicFramePr>
        <p:xfrm>
          <a:off x="829250" y="2776450"/>
          <a:ext cx="3000000" cy="3000000"/>
        </p:xfrm>
        <a:graphic>
          <a:graphicData uri="http://schemas.openxmlformats.org/drawingml/2006/table">
            <a:tbl>
              <a:tblPr>
                <a:noFill/>
                <a:tableStyleId>{EA4BE34E-8026-4402-B4F7-047008DC3794}</a:tableStyleId>
              </a:tblPr>
              <a:tblGrid>
                <a:gridCol w="1394075"/>
              </a:tblGrid>
              <a:tr h="710075">
                <a:tc>
                  <a:txBody>
                    <a:bodyPr/>
                    <a:lstStyle/>
                    <a:p>
                      <a:pPr indent="0" lvl="0" marL="0" rtl="0" algn="l">
                        <a:spcBef>
                          <a:spcPts val="0"/>
                        </a:spcBef>
                        <a:spcAft>
                          <a:spcPts val="0"/>
                        </a:spcAft>
                        <a:buNone/>
                      </a:pPr>
                      <a:r>
                        <a:rPr lang="fr"/>
                        <a:t>Module GPS</a:t>
                      </a:r>
                      <a:endParaRPr/>
                    </a:p>
                  </a:txBody>
                  <a:tcPr marT="91425" marB="91425" marR="91425" marL="91425"/>
                </a:tc>
              </a:tr>
            </a:tbl>
          </a:graphicData>
        </a:graphic>
      </p:graphicFrame>
      <p:graphicFrame>
        <p:nvGraphicFramePr>
          <p:cNvPr id="615" name="Google Shape;615;p32"/>
          <p:cNvGraphicFramePr/>
          <p:nvPr/>
        </p:nvGraphicFramePr>
        <p:xfrm>
          <a:off x="3070588" y="1253050"/>
          <a:ext cx="3000000" cy="3000000"/>
        </p:xfrm>
        <a:graphic>
          <a:graphicData uri="http://schemas.openxmlformats.org/drawingml/2006/table">
            <a:tbl>
              <a:tblPr>
                <a:noFill/>
                <a:tableStyleId>{EA4BE34E-8026-4402-B4F7-047008DC3794}</a:tableStyleId>
              </a:tblPr>
              <a:tblGrid>
                <a:gridCol w="1805225"/>
              </a:tblGrid>
              <a:tr h="609575">
                <a:tc>
                  <a:txBody>
                    <a:bodyPr/>
                    <a:lstStyle/>
                    <a:p>
                      <a:pPr indent="0" lvl="0" marL="0" rtl="0" algn="l">
                        <a:spcBef>
                          <a:spcPts val="0"/>
                        </a:spcBef>
                        <a:spcAft>
                          <a:spcPts val="0"/>
                        </a:spcAft>
                        <a:buNone/>
                      </a:pPr>
                      <a:r>
                        <a:rPr lang="fr"/>
                        <a:t>Requête</a:t>
                      </a:r>
                      <a:r>
                        <a:rPr lang="fr"/>
                        <a:t> illimitée </a:t>
                      </a:r>
                      <a:endParaRPr/>
                    </a:p>
                    <a:p>
                      <a:pPr indent="0" lvl="0" marL="0" rtl="0" algn="l">
                        <a:spcBef>
                          <a:spcPts val="0"/>
                        </a:spcBef>
                        <a:spcAft>
                          <a:spcPts val="0"/>
                        </a:spcAft>
                        <a:buNone/>
                      </a:pPr>
                      <a:r>
                        <a:rPr lang="fr"/>
                        <a:t>Gratuit</a:t>
                      </a:r>
                      <a:endParaRPr/>
                    </a:p>
                  </a:txBody>
                  <a:tcPr marT="91425" marB="91425" marR="91425" marL="91425"/>
                </a:tc>
              </a:tr>
            </a:tbl>
          </a:graphicData>
        </a:graphic>
      </p:graphicFrame>
      <p:graphicFrame>
        <p:nvGraphicFramePr>
          <p:cNvPr id="616" name="Google Shape;616;p32"/>
          <p:cNvGraphicFramePr/>
          <p:nvPr/>
        </p:nvGraphicFramePr>
        <p:xfrm>
          <a:off x="3070600" y="2022188"/>
          <a:ext cx="3000000" cy="3000000"/>
        </p:xfrm>
        <a:graphic>
          <a:graphicData uri="http://schemas.openxmlformats.org/drawingml/2006/table">
            <a:tbl>
              <a:tblPr>
                <a:noFill/>
                <a:tableStyleId>{EA4BE34E-8026-4402-B4F7-047008DC3794}</a:tableStyleId>
              </a:tblPr>
              <a:tblGrid>
                <a:gridCol w="1805225"/>
              </a:tblGrid>
              <a:tr h="710075">
                <a:tc>
                  <a:txBody>
                    <a:bodyPr/>
                    <a:lstStyle/>
                    <a:p>
                      <a:pPr indent="0" lvl="0" marL="0" rtl="0" algn="l">
                        <a:spcBef>
                          <a:spcPts val="0"/>
                        </a:spcBef>
                        <a:spcAft>
                          <a:spcPts val="0"/>
                        </a:spcAft>
                        <a:buNone/>
                      </a:pPr>
                      <a:r>
                        <a:rPr lang="fr"/>
                        <a:t>Guide Vocale</a:t>
                      </a:r>
                      <a:endParaRPr/>
                    </a:p>
                    <a:p>
                      <a:pPr indent="0" lvl="0" marL="0" rtl="0" algn="l">
                        <a:spcBef>
                          <a:spcPts val="0"/>
                        </a:spcBef>
                        <a:spcAft>
                          <a:spcPts val="0"/>
                        </a:spcAft>
                        <a:buNone/>
                      </a:pPr>
                      <a:r>
                        <a:rPr lang="fr"/>
                        <a:t>Vitesse instannée</a:t>
                      </a:r>
                      <a:endParaRPr/>
                    </a:p>
                  </a:txBody>
                  <a:tcPr marT="91425" marB="91425" marR="91425" marL="91425"/>
                </a:tc>
              </a:tr>
            </a:tbl>
          </a:graphicData>
        </a:graphic>
      </p:graphicFrame>
      <p:cxnSp>
        <p:nvCxnSpPr>
          <p:cNvPr id="617" name="Google Shape;617;p32"/>
          <p:cNvCxnSpPr/>
          <p:nvPr/>
        </p:nvCxnSpPr>
        <p:spPr>
          <a:xfrm>
            <a:off x="2208975" y="1451150"/>
            <a:ext cx="935100" cy="0"/>
          </a:xfrm>
          <a:prstGeom prst="straightConnector1">
            <a:avLst/>
          </a:prstGeom>
          <a:noFill/>
          <a:ln cap="flat" cmpd="sng" w="9525">
            <a:solidFill>
              <a:schemeClr val="dk2"/>
            </a:solidFill>
            <a:prstDash val="solid"/>
            <a:round/>
            <a:headEnd len="med" w="med" type="none"/>
            <a:tailEnd len="med" w="med" type="triangle"/>
          </a:ln>
        </p:spPr>
      </p:cxnSp>
      <p:cxnSp>
        <p:nvCxnSpPr>
          <p:cNvPr id="618" name="Google Shape;618;p32"/>
          <p:cNvCxnSpPr/>
          <p:nvPr/>
        </p:nvCxnSpPr>
        <p:spPr>
          <a:xfrm flipH="1">
            <a:off x="2467075" y="1160925"/>
            <a:ext cx="354600" cy="612600"/>
          </a:xfrm>
          <a:prstGeom prst="straightConnector1">
            <a:avLst/>
          </a:prstGeom>
          <a:noFill/>
          <a:ln cap="flat" cmpd="sng" w="9525">
            <a:solidFill>
              <a:schemeClr val="dk2"/>
            </a:solidFill>
            <a:prstDash val="solid"/>
            <a:round/>
            <a:headEnd len="med" w="med" type="none"/>
            <a:tailEnd len="med" w="med" type="none"/>
          </a:ln>
        </p:spPr>
      </p:cxnSp>
      <p:cxnSp>
        <p:nvCxnSpPr>
          <p:cNvPr id="619" name="Google Shape;619;p32"/>
          <p:cNvCxnSpPr/>
          <p:nvPr/>
        </p:nvCxnSpPr>
        <p:spPr>
          <a:xfrm flipH="1">
            <a:off x="1467200" y="1757500"/>
            <a:ext cx="16200" cy="274200"/>
          </a:xfrm>
          <a:prstGeom prst="straightConnector1">
            <a:avLst/>
          </a:prstGeom>
          <a:noFill/>
          <a:ln cap="flat" cmpd="sng" w="9525">
            <a:solidFill>
              <a:schemeClr val="dk2"/>
            </a:solidFill>
            <a:prstDash val="solid"/>
            <a:round/>
            <a:headEnd len="med" w="med" type="none"/>
            <a:tailEnd len="med" w="med" type="triangle"/>
          </a:ln>
        </p:spPr>
      </p:cxnSp>
      <p:cxnSp>
        <p:nvCxnSpPr>
          <p:cNvPr id="620" name="Google Shape;620;p32"/>
          <p:cNvCxnSpPr/>
          <p:nvPr/>
        </p:nvCxnSpPr>
        <p:spPr>
          <a:xfrm>
            <a:off x="2354075" y="2370200"/>
            <a:ext cx="774000" cy="32400"/>
          </a:xfrm>
          <a:prstGeom prst="straightConnector1">
            <a:avLst/>
          </a:prstGeom>
          <a:noFill/>
          <a:ln cap="flat" cmpd="sng" w="9525">
            <a:solidFill>
              <a:schemeClr val="dk2"/>
            </a:solidFill>
            <a:prstDash val="solid"/>
            <a:round/>
            <a:headEnd len="med" w="med" type="none"/>
            <a:tailEnd len="med" w="med" type="triangle"/>
          </a:ln>
        </p:spPr>
      </p:cxnSp>
      <p:cxnSp>
        <p:nvCxnSpPr>
          <p:cNvPr id="621" name="Google Shape;621;p32"/>
          <p:cNvCxnSpPr/>
          <p:nvPr/>
        </p:nvCxnSpPr>
        <p:spPr>
          <a:xfrm flipH="1" rot="10800000">
            <a:off x="2547575" y="2062838"/>
            <a:ext cx="241800" cy="628800"/>
          </a:xfrm>
          <a:prstGeom prst="straightConnector1">
            <a:avLst/>
          </a:prstGeom>
          <a:noFill/>
          <a:ln cap="flat" cmpd="sng" w="9525">
            <a:solidFill>
              <a:schemeClr val="dk2"/>
            </a:solidFill>
            <a:prstDash val="solid"/>
            <a:round/>
            <a:headEnd len="med" w="med" type="none"/>
            <a:tailEnd len="med" w="med" type="none"/>
          </a:ln>
        </p:spPr>
      </p:cxnSp>
      <p:cxnSp>
        <p:nvCxnSpPr>
          <p:cNvPr id="622" name="Google Shape;622;p32"/>
          <p:cNvCxnSpPr/>
          <p:nvPr/>
        </p:nvCxnSpPr>
        <p:spPr>
          <a:xfrm flipH="1">
            <a:off x="1515575" y="2466950"/>
            <a:ext cx="16200" cy="370800"/>
          </a:xfrm>
          <a:prstGeom prst="straightConnector1">
            <a:avLst/>
          </a:prstGeom>
          <a:noFill/>
          <a:ln cap="flat" cmpd="sng" w="9525">
            <a:solidFill>
              <a:schemeClr val="dk2"/>
            </a:solidFill>
            <a:prstDash val="solid"/>
            <a:round/>
            <a:headEnd len="med" w="med" type="none"/>
            <a:tailEnd len="med" w="med" type="triangle"/>
          </a:ln>
        </p:spPr>
      </p:cxnSp>
      <p:cxnSp>
        <p:nvCxnSpPr>
          <p:cNvPr id="623" name="Google Shape;623;p32"/>
          <p:cNvCxnSpPr/>
          <p:nvPr/>
        </p:nvCxnSpPr>
        <p:spPr>
          <a:xfrm>
            <a:off x="2200875" y="3076700"/>
            <a:ext cx="951300" cy="48300"/>
          </a:xfrm>
          <a:prstGeom prst="straightConnector1">
            <a:avLst/>
          </a:prstGeom>
          <a:noFill/>
          <a:ln cap="flat" cmpd="sng" w="9525">
            <a:solidFill>
              <a:schemeClr val="dk2"/>
            </a:solidFill>
            <a:prstDash val="solid"/>
            <a:round/>
            <a:headEnd len="med" w="med" type="none"/>
            <a:tailEnd len="med" w="med" type="triangle"/>
          </a:ln>
        </p:spPr>
      </p:cxnSp>
      <p:cxnSp>
        <p:nvCxnSpPr>
          <p:cNvPr id="624" name="Google Shape;624;p32"/>
          <p:cNvCxnSpPr/>
          <p:nvPr/>
        </p:nvCxnSpPr>
        <p:spPr>
          <a:xfrm flipH="1">
            <a:off x="2496500" y="2825188"/>
            <a:ext cx="354600" cy="612600"/>
          </a:xfrm>
          <a:prstGeom prst="straightConnector1">
            <a:avLst/>
          </a:prstGeom>
          <a:noFill/>
          <a:ln cap="flat" cmpd="sng" w="9525">
            <a:solidFill>
              <a:schemeClr val="dk2"/>
            </a:solidFill>
            <a:prstDash val="solid"/>
            <a:round/>
            <a:headEnd len="med" w="med" type="none"/>
            <a:tailEnd len="med" w="med" type="none"/>
          </a:ln>
        </p:spPr>
      </p:cxnSp>
      <p:graphicFrame>
        <p:nvGraphicFramePr>
          <p:cNvPr id="625" name="Google Shape;625;p32"/>
          <p:cNvGraphicFramePr/>
          <p:nvPr/>
        </p:nvGraphicFramePr>
        <p:xfrm>
          <a:off x="826638" y="3766825"/>
          <a:ext cx="3000000" cy="3000000"/>
        </p:xfrm>
        <a:graphic>
          <a:graphicData uri="http://schemas.openxmlformats.org/drawingml/2006/table">
            <a:tbl>
              <a:tblPr>
                <a:noFill/>
                <a:tableStyleId>{EA4BE34E-8026-4402-B4F7-047008DC3794}</a:tableStyleId>
              </a:tblPr>
              <a:tblGrid>
                <a:gridCol w="1394075"/>
              </a:tblGrid>
              <a:tr h="710075">
                <a:tc>
                  <a:txBody>
                    <a:bodyPr/>
                    <a:lstStyle/>
                    <a:p>
                      <a:pPr indent="0" lvl="0" marL="0" rtl="0" algn="l">
                        <a:spcBef>
                          <a:spcPts val="0"/>
                        </a:spcBef>
                        <a:spcAft>
                          <a:spcPts val="0"/>
                        </a:spcAft>
                        <a:buNone/>
                      </a:pPr>
                      <a:r>
                        <a:rPr lang="fr"/>
                        <a:t>Accéléromètre</a:t>
                      </a:r>
                      <a:endParaRPr/>
                    </a:p>
                  </a:txBody>
                  <a:tcPr marT="91425" marB="91425" marR="91425" marL="91425"/>
                </a:tc>
              </a:tr>
            </a:tbl>
          </a:graphicData>
        </a:graphic>
      </p:graphicFrame>
      <p:cxnSp>
        <p:nvCxnSpPr>
          <p:cNvPr id="626" name="Google Shape;626;p32"/>
          <p:cNvCxnSpPr/>
          <p:nvPr/>
        </p:nvCxnSpPr>
        <p:spPr>
          <a:xfrm>
            <a:off x="1467275" y="3498875"/>
            <a:ext cx="16200" cy="306300"/>
          </a:xfrm>
          <a:prstGeom prst="straightConnector1">
            <a:avLst/>
          </a:prstGeom>
          <a:noFill/>
          <a:ln cap="flat" cmpd="sng" w="9525">
            <a:solidFill>
              <a:schemeClr val="dk2"/>
            </a:solidFill>
            <a:prstDash val="solid"/>
            <a:round/>
            <a:headEnd len="med" w="med" type="none"/>
            <a:tailEnd len="med" w="med" type="triangle"/>
          </a:ln>
        </p:spPr>
      </p:cxnSp>
      <p:graphicFrame>
        <p:nvGraphicFramePr>
          <p:cNvPr id="627" name="Google Shape;627;p32"/>
          <p:cNvGraphicFramePr/>
          <p:nvPr/>
        </p:nvGraphicFramePr>
        <p:xfrm>
          <a:off x="3070588" y="3799100"/>
          <a:ext cx="3000000" cy="3000000"/>
        </p:xfrm>
        <a:graphic>
          <a:graphicData uri="http://schemas.openxmlformats.org/drawingml/2006/table">
            <a:tbl>
              <a:tblPr>
                <a:noFill/>
                <a:tableStyleId>{EA4BE34E-8026-4402-B4F7-047008DC3794}</a:tableStyleId>
              </a:tblPr>
              <a:tblGrid>
                <a:gridCol w="2154150"/>
              </a:tblGrid>
              <a:tr h="609575">
                <a:tc>
                  <a:txBody>
                    <a:bodyPr/>
                    <a:lstStyle/>
                    <a:p>
                      <a:pPr indent="0" lvl="0" marL="0" rtl="0" algn="l">
                        <a:spcBef>
                          <a:spcPts val="0"/>
                        </a:spcBef>
                        <a:spcAft>
                          <a:spcPts val="0"/>
                        </a:spcAft>
                        <a:buNone/>
                      </a:pPr>
                      <a:r>
                        <a:rPr lang="fr"/>
                        <a:t>Accélération=&gt;Vitesse</a:t>
                      </a:r>
                      <a:endParaRPr/>
                    </a:p>
                  </a:txBody>
                  <a:tcPr marT="91425" marB="91425" marR="91425" marL="91425"/>
                </a:tc>
              </a:tr>
            </a:tbl>
          </a:graphicData>
        </a:graphic>
      </p:graphicFrame>
      <p:cxnSp>
        <p:nvCxnSpPr>
          <p:cNvPr id="628" name="Google Shape;628;p32"/>
          <p:cNvCxnSpPr/>
          <p:nvPr/>
        </p:nvCxnSpPr>
        <p:spPr>
          <a:xfrm>
            <a:off x="2192850" y="4030950"/>
            <a:ext cx="9030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DIFFICULTÉS RENCONTRÉES</a:t>
            </a:r>
            <a:endParaRPr/>
          </a:p>
        </p:txBody>
      </p:sp>
      <p:sp>
        <p:nvSpPr>
          <p:cNvPr id="634" name="Google Shape;634;p33"/>
          <p:cNvSpPr txBox="1"/>
          <p:nvPr>
            <p:ph idx="1" type="body"/>
          </p:nvPr>
        </p:nvSpPr>
        <p:spPr>
          <a:xfrm>
            <a:off x="311700" y="1240275"/>
            <a:ext cx="8520600" cy="3302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p>
        </p:txBody>
      </p:sp>
      <p:graphicFrame>
        <p:nvGraphicFramePr>
          <p:cNvPr id="635" name="Google Shape;635;p33"/>
          <p:cNvGraphicFramePr/>
          <p:nvPr/>
        </p:nvGraphicFramePr>
        <p:xfrm>
          <a:off x="4795675" y="3540650"/>
          <a:ext cx="3000000" cy="3000000"/>
        </p:xfrm>
        <a:graphic>
          <a:graphicData uri="http://schemas.openxmlformats.org/drawingml/2006/table">
            <a:tbl>
              <a:tblPr>
                <a:noFill/>
                <a:tableStyleId>{EA4BE34E-8026-4402-B4F7-047008DC3794}</a:tableStyleId>
              </a:tblPr>
              <a:tblGrid>
                <a:gridCol w="2087425"/>
              </a:tblGrid>
              <a:tr h="582550">
                <a:tc>
                  <a:txBody>
                    <a:bodyPr/>
                    <a:lstStyle/>
                    <a:p>
                      <a:pPr indent="0" lvl="0" marL="0" rtl="0" algn="l">
                        <a:spcBef>
                          <a:spcPts val="0"/>
                        </a:spcBef>
                        <a:spcAft>
                          <a:spcPts val="0"/>
                        </a:spcAft>
                        <a:buNone/>
                      </a:pPr>
                      <a:r>
                        <a:rPr lang="fr"/>
                        <a:t>Adaptation )à l’application mobile</a:t>
                      </a:r>
                      <a:endParaRPr/>
                    </a:p>
                  </a:txBody>
                  <a:tcPr marT="91425" marB="91425" marR="91425" marL="91425"/>
                </a:tc>
              </a:tr>
            </a:tbl>
          </a:graphicData>
        </a:graphic>
      </p:graphicFrame>
      <p:graphicFrame>
        <p:nvGraphicFramePr>
          <p:cNvPr id="636" name="Google Shape;636;p33"/>
          <p:cNvGraphicFramePr/>
          <p:nvPr/>
        </p:nvGraphicFramePr>
        <p:xfrm>
          <a:off x="717925" y="2119750"/>
          <a:ext cx="3000000" cy="3000000"/>
        </p:xfrm>
        <a:graphic>
          <a:graphicData uri="http://schemas.openxmlformats.org/drawingml/2006/table">
            <a:tbl>
              <a:tblPr>
                <a:noFill/>
                <a:tableStyleId>{EA4BE34E-8026-4402-B4F7-047008DC3794}</a:tableStyleId>
              </a:tblPr>
              <a:tblGrid>
                <a:gridCol w="1990675"/>
              </a:tblGrid>
              <a:tr h="582550">
                <a:tc>
                  <a:txBody>
                    <a:bodyPr/>
                    <a:lstStyle/>
                    <a:p>
                      <a:pPr indent="0" lvl="0" marL="0" rtl="0" algn="l">
                        <a:spcBef>
                          <a:spcPts val="0"/>
                        </a:spcBef>
                        <a:spcAft>
                          <a:spcPts val="0"/>
                        </a:spcAft>
                        <a:buNone/>
                      </a:pPr>
                      <a:r>
                        <a:rPr lang="fr"/>
                        <a:t>Module ESP32</a:t>
                      </a:r>
                      <a:endParaRPr/>
                    </a:p>
                  </a:txBody>
                  <a:tcPr marT="91425" marB="91425" marR="91425" marL="91425"/>
                </a:tc>
              </a:tr>
            </a:tbl>
          </a:graphicData>
        </a:graphic>
      </p:graphicFrame>
      <p:graphicFrame>
        <p:nvGraphicFramePr>
          <p:cNvPr id="637" name="Google Shape;637;p33"/>
          <p:cNvGraphicFramePr/>
          <p:nvPr/>
        </p:nvGraphicFramePr>
        <p:xfrm>
          <a:off x="855775" y="3468075"/>
          <a:ext cx="3000000" cy="3000000"/>
        </p:xfrm>
        <a:graphic>
          <a:graphicData uri="http://schemas.openxmlformats.org/drawingml/2006/table">
            <a:tbl>
              <a:tblPr>
                <a:noFill/>
                <a:tableStyleId>{EA4BE34E-8026-4402-B4F7-047008DC3794}</a:tableStyleId>
              </a:tblPr>
              <a:tblGrid>
                <a:gridCol w="1990675"/>
              </a:tblGrid>
              <a:tr h="582550">
                <a:tc>
                  <a:txBody>
                    <a:bodyPr/>
                    <a:lstStyle/>
                    <a:p>
                      <a:pPr indent="0" lvl="0" marL="0" rtl="0" algn="l">
                        <a:spcBef>
                          <a:spcPts val="0"/>
                        </a:spcBef>
                        <a:spcAft>
                          <a:spcPts val="0"/>
                        </a:spcAft>
                        <a:buNone/>
                      </a:pPr>
                      <a:r>
                        <a:rPr lang="fr"/>
                        <a:t>Module Bluetooth</a:t>
                      </a:r>
                      <a:endParaRPr/>
                    </a:p>
                  </a:txBody>
                  <a:tcPr marT="91425" marB="91425" marR="91425" marL="91425"/>
                </a:tc>
              </a:tr>
            </a:tbl>
          </a:graphicData>
        </a:graphic>
      </p:graphicFrame>
      <p:graphicFrame>
        <p:nvGraphicFramePr>
          <p:cNvPr id="638" name="Google Shape;638;p33"/>
          <p:cNvGraphicFramePr/>
          <p:nvPr/>
        </p:nvGraphicFramePr>
        <p:xfrm>
          <a:off x="4795675" y="2119750"/>
          <a:ext cx="3000000" cy="3000000"/>
        </p:xfrm>
        <a:graphic>
          <a:graphicData uri="http://schemas.openxmlformats.org/drawingml/2006/table">
            <a:tbl>
              <a:tblPr>
                <a:noFill/>
                <a:tableStyleId>{EA4BE34E-8026-4402-B4F7-047008DC3794}</a:tableStyleId>
              </a:tblPr>
              <a:tblGrid>
                <a:gridCol w="2087425"/>
              </a:tblGrid>
              <a:tr h="582550">
                <a:tc>
                  <a:txBody>
                    <a:bodyPr/>
                    <a:lstStyle/>
                    <a:p>
                      <a:pPr indent="0" lvl="0" marL="0" rtl="0" algn="l">
                        <a:spcBef>
                          <a:spcPts val="0"/>
                        </a:spcBef>
                        <a:spcAft>
                          <a:spcPts val="0"/>
                        </a:spcAft>
                        <a:buNone/>
                      </a:pPr>
                      <a:r>
                        <a:rPr lang="fr"/>
                        <a:t>Nano</a:t>
                      </a:r>
                      <a:endParaRPr/>
                    </a:p>
                  </a:txBody>
                  <a:tcPr marT="91425" marB="91425" marR="91425" marL="91425"/>
                </a:tc>
              </a:tr>
            </a:tbl>
          </a:graphicData>
        </a:graphic>
      </p:graphicFrame>
      <p:cxnSp>
        <p:nvCxnSpPr>
          <p:cNvPr id="639" name="Google Shape;639;p33"/>
          <p:cNvCxnSpPr/>
          <p:nvPr/>
        </p:nvCxnSpPr>
        <p:spPr>
          <a:xfrm>
            <a:off x="2708600" y="2402925"/>
            <a:ext cx="2112300" cy="16200"/>
          </a:xfrm>
          <a:prstGeom prst="straightConnector1">
            <a:avLst/>
          </a:prstGeom>
          <a:noFill/>
          <a:ln cap="flat" cmpd="sng" w="9525">
            <a:solidFill>
              <a:schemeClr val="dk2"/>
            </a:solidFill>
            <a:prstDash val="solid"/>
            <a:round/>
            <a:headEnd len="med" w="med" type="none"/>
            <a:tailEnd len="med" w="med" type="triangle"/>
          </a:ln>
        </p:spPr>
      </p:cxnSp>
      <p:cxnSp>
        <p:nvCxnSpPr>
          <p:cNvPr id="640" name="Google Shape;640;p33"/>
          <p:cNvCxnSpPr/>
          <p:nvPr/>
        </p:nvCxnSpPr>
        <p:spPr>
          <a:xfrm>
            <a:off x="2853925" y="3772975"/>
            <a:ext cx="1935000" cy="16200"/>
          </a:xfrm>
          <a:prstGeom prst="straightConnector1">
            <a:avLst/>
          </a:prstGeom>
          <a:noFill/>
          <a:ln cap="flat" cmpd="sng" w="9525">
            <a:solidFill>
              <a:schemeClr val="dk2"/>
            </a:solidFill>
            <a:prstDash val="solid"/>
            <a:round/>
            <a:headEnd len="med" w="med" type="none"/>
            <a:tailEnd len="med" w="med" type="triangle"/>
          </a:ln>
        </p:spPr>
      </p:cxnSp>
      <p:cxnSp>
        <p:nvCxnSpPr>
          <p:cNvPr id="641" name="Google Shape;641;p33"/>
          <p:cNvCxnSpPr/>
          <p:nvPr/>
        </p:nvCxnSpPr>
        <p:spPr>
          <a:xfrm flipH="1">
            <a:off x="3547350" y="3369875"/>
            <a:ext cx="419100" cy="725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grpSp>
        <p:nvGrpSpPr>
          <p:cNvPr id="214" name="Google Shape;214;p16"/>
          <p:cNvGrpSpPr/>
          <p:nvPr/>
        </p:nvGrpSpPr>
        <p:grpSpPr>
          <a:xfrm>
            <a:off x="5416694" y="1731435"/>
            <a:ext cx="2719683" cy="1680648"/>
            <a:chOff x="862950" y="825025"/>
            <a:chExt cx="5862650" cy="4111175"/>
          </a:xfrm>
        </p:grpSpPr>
        <p:sp>
          <p:nvSpPr>
            <p:cNvPr id="215" name="Google Shape;215;p16"/>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16" name="Google Shape;216;p16"/>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17" name="Google Shape;217;p16"/>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18" name="Google Shape;218;p16"/>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19" name="Google Shape;219;p16"/>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0" name="Google Shape;220;p16"/>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1" name="Google Shape;221;p16"/>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2" name="Google Shape;222;p16"/>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3" name="Google Shape;223;p16"/>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4" name="Google Shape;224;p16"/>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5" name="Google Shape;225;p16"/>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6" name="Google Shape;226;p16"/>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7" name="Google Shape;227;p16"/>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8" name="Google Shape;228;p16"/>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29" name="Google Shape;229;p16"/>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0" name="Google Shape;230;p16"/>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1" name="Google Shape;231;p16"/>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2" name="Google Shape;232;p16"/>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3" name="Google Shape;233;p16"/>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4" name="Google Shape;234;p16"/>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5" name="Google Shape;235;p16"/>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6" name="Google Shape;236;p16"/>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7" name="Google Shape;237;p16"/>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8" name="Google Shape;238;p16"/>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39" name="Google Shape;239;p16"/>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0" name="Google Shape;240;p16"/>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1" name="Google Shape;241;p16"/>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2" name="Google Shape;242;p16"/>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3" name="Google Shape;243;p16"/>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4" name="Google Shape;244;p16"/>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5" name="Google Shape;245;p16"/>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6" name="Google Shape;246;p16"/>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7" name="Google Shape;247;p16"/>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8" name="Google Shape;248;p16"/>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49" name="Google Shape;249;p16"/>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0" name="Google Shape;250;p16"/>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1" name="Google Shape;251;p16"/>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2" name="Google Shape;252;p16"/>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3" name="Google Shape;253;p16"/>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4" name="Google Shape;254;p16"/>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5" name="Google Shape;255;p16"/>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6" name="Google Shape;256;p16"/>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7" name="Google Shape;257;p16"/>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8" name="Google Shape;258;p16"/>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59" name="Google Shape;259;p16"/>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0" name="Google Shape;260;p16"/>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1" name="Google Shape;261;p16"/>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2" name="Google Shape;262;p16"/>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3" name="Google Shape;263;p16"/>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4" name="Google Shape;264;p16"/>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5" name="Google Shape;265;p16"/>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6" name="Google Shape;266;p16"/>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7" name="Google Shape;267;p16"/>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8" name="Google Shape;268;p16"/>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69" name="Google Shape;269;p16"/>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0" name="Google Shape;270;p16"/>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1" name="Google Shape;271;p16"/>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2" name="Google Shape;272;p16"/>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3" name="Google Shape;273;p16"/>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4" name="Google Shape;274;p16"/>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5" name="Google Shape;275;p16"/>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6" name="Google Shape;276;p16"/>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7" name="Google Shape;277;p16"/>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BBE3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8" name="Google Shape;278;p16"/>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rgbClr val="D6E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79" name="Google Shape;279;p16"/>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0" name="Google Shape;280;p16"/>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1" name="Google Shape;281;p16"/>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2" name="Google Shape;282;p16"/>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3" name="Google Shape;283;p16"/>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4" name="Google Shape;284;p16"/>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5" name="Google Shape;285;p16"/>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6" name="Google Shape;286;p16"/>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7" name="Google Shape;287;p16"/>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8" name="Google Shape;288;p16"/>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89" name="Google Shape;289;p16"/>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0" name="Google Shape;290;p16"/>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1" name="Google Shape;291;p16"/>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2" name="Google Shape;292;p16"/>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3" name="Google Shape;293;p16"/>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4" name="Google Shape;294;p16"/>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5" name="Google Shape;295;p16"/>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6" name="Google Shape;296;p16"/>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7" name="Google Shape;297;p16"/>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rgbClr val="BEB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8" name="Google Shape;298;p16"/>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rgbClr val="BEB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99" name="Google Shape;299;p16"/>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rgbClr val="BEB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0" name="Google Shape;300;p16"/>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1" name="Google Shape;301;p16"/>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2" name="Google Shape;302;p16"/>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3" name="Google Shape;303;p16"/>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4" name="Google Shape;304;p16"/>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5" name="Google Shape;305;p16"/>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6" name="Google Shape;306;p16"/>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7" name="Google Shape;307;p16"/>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8" name="Google Shape;308;p16"/>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9" name="Google Shape;309;p16"/>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0" name="Google Shape;310;p16"/>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1" name="Google Shape;311;p16"/>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2" name="Google Shape;312;p16"/>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3" name="Google Shape;313;p16"/>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4" name="Google Shape;314;p16"/>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5" name="Google Shape;315;p16"/>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6" name="Google Shape;316;p16"/>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7" name="Google Shape;317;p16"/>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8" name="Google Shape;318;p16"/>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9" name="Google Shape;319;p16"/>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0" name="Google Shape;320;p16"/>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1" name="Google Shape;321;p16"/>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2" name="Google Shape;322;p16"/>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3" name="Google Shape;323;p16"/>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4" name="Google Shape;324;p16"/>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5" name="Google Shape;325;p16"/>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6" name="Google Shape;326;p16"/>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7" name="Google Shape;327;p16"/>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8" name="Google Shape;328;p16"/>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29" name="Google Shape;329;p16"/>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0" name="Google Shape;330;p16"/>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1" name="Google Shape;331;p16"/>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2" name="Google Shape;332;p16"/>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3" name="Google Shape;333;p16"/>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4" name="Google Shape;334;p16"/>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5" name="Google Shape;335;p16"/>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6" name="Google Shape;336;p16"/>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7" name="Google Shape;337;p16"/>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8" name="Google Shape;338;p16"/>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39" name="Google Shape;339;p16"/>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0" name="Google Shape;340;p16"/>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1" name="Google Shape;341;p16"/>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2" name="Google Shape;342;p16"/>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3" name="Google Shape;343;p16"/>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4" name="Google Shape;344;p16"/>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5" name="Google Shape;345;p16"/>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6" name="Google Shape;346;p16"/>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7" name="Google Shape;347;p16"/>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8" name="Google Shape;348;p16"/>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49" name="Google Shape;349;p16"/>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0" name="Google Shape;350;p16"/>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1" name="Google Shape;351;p16"/>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2" name="Google Shape;352;p16"/>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3" name="Google Shape;353;p16"/>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4" name="Google Shape;354;p16"/>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5" name="Google Shape;355;p16"/>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6" name="Google Shape;356;p16"/>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7" name="Google Shape;357;p16"/>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8" name="Google Shape;358;p16"/>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59" name="Google Shape;359;p16"/>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0" name="Google Shape;360;p16"/>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1" name="Google Shape;361;p16"/>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2" name="Google Shape;362;p16"/>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3" name="Google Shape;363;p16"/>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4" name="Google Shape;364;p16"/>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5" name="Google Shape;365;p16"/>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6" name="Google Shape;366;p16"/>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7" name="Google Shape;367;p16"/>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8" name="Google Shape;368;p16"/>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69" name="Google Shape;369;p16"/>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0" name="Google Shape;370;p16"/>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1" name="Google Shape;371;p16"/>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2" name="Google Shape;372;p16"/>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3" name="Google Shape;373;p16"/>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4" name="Google Shape;374;p16"/>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5" name="Google Shape;375;p16"/>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6" name="Google Shape;376;p16"/>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7" name="Google Shape;377;p16"/>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8" name="Google Shape;378;p16"/>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79" name="Google Shape;379;p16"/>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0" name="Google Shape;380;p16"/>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1" name="Google Shape;381;p16"/>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2" name="Google Shape;382;p16"/>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3" name="Google Shape;383;p16"/>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4" name="Google Shape;384;p16"/>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5" name="Google Shape;385;p16"/>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6" name="Google Shape;386;p16"/>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7" name="Google Shape;387;p16"/>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8" name="Google Shape;388;p16"/>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89" name="Google Shape;389;p16"/>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0" name="Google Shape;390;p16"/>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1" name="Google Shape;391;p16"/>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2" name="Google Shape;392;p16"/>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3" name="Google Shape;393;p16"/>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4" name="Google Shape;394;p16"/>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5" name="Google Shape;395;p16"/>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6" name="Google Shape;396;p16"/>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7" name="Google Shape;397;p16"/>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8" name="Google Shape;398;p16"/>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99" name="Google Shape;399;p16"/>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0" name="Google Shape;400;p16"/>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1" name="Google Shape;401;p16"/>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2" name="Google Shape;402;p16"/>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3" name="Google Shape;403;p16"/>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4" name="Google Shape;404;p16"/>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5" name="Google Shape;405;p16"/>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6" name="Google Shape;406;p16"/>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7" name="Google Shape;407;p16"/>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8" name="Google Shape;408;p16"/>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09" name="Google Shape;409;p16"/>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0" name="Google Shape;410;p16"/>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1" name="Google Shape;411;p16"/>
            <p:cNvSpPr/>
            <p:nvPr/>
          </p:nvSpPr>
          <p:spPr>
            <a:xfrm>
              <a:off x="1150400" y="4228175"/>
              <a:ext cx="1488100" cy="25"/>
            </a:xfrm>
            <a:custGeom>
              <a:rect b="b" l="l" r="r" t="t"/>
              <a:pathLst>
                <a:path extrusionOk="0" h="1" w="59524">
                  <a:moveTo>
                    <a:pt x="59523"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2" name="Google Shape;412;p16"/>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3" name="Google Shape;413;p16"/>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4" name="Google Shape;414;p16"/>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5" name="Google Shape;415;p16"/>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rgbClr val="D6E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6" name="Google Shape;416;p16"/>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rgbClr val="BEB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7" name="Google Shape;417;p16"/>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8" name="Google Shape;418;p16"/>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19" name="Google Shape;419;p16"/>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20" name="Google Shape;420;p16"/>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rgbClr val="49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21" name="Google Shape;421;p16"/>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22" name="Google Shape;422;p16"/>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423" name="Google Shape;423;p16"/>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grpSp>
      <p:grpSp>
        <p:nvGrpSpPr>
          <p:cNvPr id="424" name="Google Shape;424;p16"/>
          <p:cNvGrpSpPr/>
          <p:nvPr/>
        </p:nvGrpSpPr>
        <p:grpSpPr>
          <a:xfrm>
            <a:off x="731647" y="1187623"/>
            <a:ext cx="635100" cy="734640"/>
            <a:chOff x="731647" y="573573"/>
            <a:chExt cx="635100" cy="734640"/>
          </a:xfrm>
        </p:grpSpPr>
        <p:grpSp>
          <p:nvGrpSpPr>
            <p:cNvPr id="425" name="Google Shape;425;p16"/>
            <p:cNvGrpSpPr/>
            <p:nvPr/>
          </p:nvGrpSpPr>
          <p:grpSpPr>
            <a:xfrm>
              <a:off x="731647" y="573573"/>
              <a:ext cx="635100" cy="635100"/>
              <a:chOff x="917231" y="750460"/>
              <a:chExt cx="635100" cy="635100"/>
            </a:xfrm>
          </p:grpSpPr>
          <p:sp>
            <p:nvSpPr>
              <p:cNvPr id="426" name="Google Shape;426;p16"/>
              <p:cNvSpPr/>
              <p:nvPr/>
            </p:nvSpPr>
            <p:spPr>
              <a:xfrm>
                <a:off x="917231" y="750460"/>
                <a:ext cx="635100" cy="635100"/>
              </a:xfrm>
              <a:prstGeom prst="ellipse">
                <a:avLst/>
              </a:prstGeom>
              <a:solidFill>
                <a:srgbClr val="FFFFFF"/>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a:off x="1001943" y="835185"/>
                <a:ext cx="465600" cy="465600"/>
              </a:xfrm>
              <a:prstGeom prst="ellipse">
                <a:avLst/>
              </a:prstGeom>
              <a:solidFill>
                <a:srgbClr val="77C6FC"/>
              </a:solidFill>
              <a:ln cap="flat" cmpd="sng" w="9525">
                <a:solidFill>
                  <a:srgbClr val="4949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16"/>
            <p:cNvGrpSpPr/>
            <p:nvPr/>
          </p:nvGrpSpPr>
          <p:grpSpPr>
            <a:xfrm>
              <a:off x="961679" y="1281213"/>
              <a:ext cx="175013" cy="27000"/>
              <a:chOff x="5662375" y="212375"/>
              <a:chExt cx="175013" cy="27000"/>
            </a:xfrm>
          </p:grpSpPr>
          <p:sp>
            <p:nvSpPr>
              <p:cNvPr id="429" name="Google Shape;429;p16"/>
              <p:cNvSpPr/>
              <p:nvPr/>
            </p:nvSpPr>
            <p:spPr>
              <a:xfrm>
                <a:off x="5662375"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30" name="Google Shape;430;p16"/>
              <p:cNvSpPr/>
              <p:nvPr/>
            </p:nvSpPr>
            <p:spPr>
              <a:xfrm>
                <a:off x="5736381"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31" name="Google Shape;431;p16"/>
              <p:cNvSpPr/>
              <p:nvPr/>
            </p:nvSpPr>
            <p:spPr>
              <a:xfrm>
                <a:off x="5810388"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432" name="Google Shape;432;p16"/>
          <p:cNvGrpSpPr/>
          <p:nvPr/>
        </p:nvGrpSpPr>
        <p:grpSpPr>
          <a:xfrm>
            <a:off x="731647" y="1958535"/>
            <a:ext cx="635100" cy="733490"/>
            <a:chOff x="731647" y="1650460"/>
            <a:chExt cx="635100" cy="733490"/>
          </a:xfrm>
        </p:grpSpPr>
        <p:grpSp>
          <p:nvGrpSpPr>
            <p:cNvPr id="433" name="Google Shape;433;p16"/>
            <p:cNvGrpSpPr/>
            <p:nvPr/>
          </p:nvGrpSpPr>
          <p:grpSpPr>
            <a:xfrm>
              <a:off x="731647" y="1650460"/>
              <a:ext cx="635100" cy="635100"/>
              <a:chOff x="917231" y="1827973"/>
              <a:chExt cx="635100" cy="635100"/>
            </a:xfrm>
          </p:grpSpPr>
          <p:sp>
            <p:nvSpPr>
              <p:cNvPr id="434" name="Google Shape;434;p16"/>
              <p:cNvSpPr/>
              <p:nvPr/>
            </p:nvSpPr>
            <p:spPr>
              <a:xfrm>
                <a:off x="917231" y="1827973"/>
                <a:ext cx="635100" cy="635100"/>
              </a:xfrm>
              <a:prstGeom prst="ellipse">
                <a:avLst/>
              </a:prstGeom>
              <a:solidFill>
                <a:srgbClr val="FFFFFF"/>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1001931" y="1912710"/>
                <a:ext cx="465600" cy="465600"/>
              </a:xfrm>
              <a:prstGeom prst="ellipse">
                <a:avLst/>
              </a:prstGeom>
              <a:solidFill>
                <a:srgbClr val="77C6FC"/>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16"/>
            <p:cNvGrpSpPr/>
            <p:nvPr/>
          </p:nvGrpSpPr>
          <p:grpSpPr>
            <a:xfrm>
              <a:off x="961679" y="2356951"/>
              <a:ext cx="175013" cy="27000"/>
              <a:chOff x="5662375" y="212375"/>
              <a:chExt cx="175013" cy="27000"/>
            </a:xfrm>
          </p:grpSpPr>
          <p:sp>
            <p:nvSpPr>
              <p:cNvPr id="437" name="Google Shape;437;p16"/>
              <p:cNvSpPr/>
              <p:nvPr/>
            </p:nvSpPr>
            <p:spPr>
              <a:xfrm>
                <a:off x="5662375"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38" name="Google Shape;438;p16"/>
              <p:cNvSpPr/>
              <p:nvPr/>
            </p:nvSpPr>
            <p:spPr>
              <a:xfrm>
                <a:off x="5736381"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39" name="Google Shape;439;p16"/>
              <p:cNvSpPr/>
              <p:nvPr/>
            </p:nvSpPr>
            <p:spPr>
              <a:xfrm>
                <a:off x="5810388"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440" name="Google Shape;440;p16"/>
          <p:cNvGrpSpPr/>
          <p:nvPr/>
        </p:nvGrpSpPr>
        <p:grpSpPr>
          <a:xfrm>
            <a:off x="731647" y="2728277"/>
            <a:ext cx="635100" cy="734984"/>
            <a:chOff x="731647" y="2728277"/>
            <a:chExt cx="635100" cy="734984"/>
          </a:xfrm>
        </p:grpSpPr>
        <p:grpSp>
          <p:nvGrpSpPr>
            <p:cNvPr id="441" name="Google Shape;441;p16"/>
            <p:cNvGrpSpPr/>
            <p:nvPr/>
          </p:nvGrpSpPr>
          <p:grpSpPr>
            <a:xfrm>
              <a:off x="731647" y="2728277"/>
              <a:ext cx="635100" cy="635100"/>
              <a:chOff x="917231" y="2905502"/>
              <a:chExt cx="635100" cy="635100"/>
            </a:xfrm>
          </p:grpSpPr>
          <p:sp>
            <p:nvSpPr>
              <p:cNvPr id="442" name="Google Shape;442;p16"/>
              <p:cNvSpPr/>
              <p:nvPr/>
            </p:nvSpPr>
            <p:spPr>
              <a:xfrm>
                <a:off x="917231" y="2905502"/>
                <a:ext cx="635100" cy="635100"/>
              </a:xfrm>
              <a:prstGeom prst="ellipse">
                <a:avLst/>
              </a:prstGeom>
              <a:solidFill>
                <a:srgbClr val="FFFFFF"/>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1001931" y="2990252"/>
                <a:ext cx="465600" cy="465600"/>
              </a:xfrm>
              <a:prstGeom prst="ellipse">
                <a:avLst/>
              </a:prstGeom>
              <a:solidFill>
                <a:srgbClr val="77C6FC"/>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16"/>
            <p:cNvGrpSpPr/>
            <p:nvPr/>
          </p:nvGrpSpPr>
          <p:grpSpPr>
            <a:xfrm>
              <a:off x="961679" y="3436260"/>
              <a:ext cx="175013" cy="27000"/>
              <a:chOff x="5662375" y="212375"/>
              <a:chExt cx="175013" cy="27000"/>
            </a:xfrm>
          </p:grpSpPr>
          <p:sp>
            <p:nvSpPr>
              <p:cNvPr id="445" name="Google Shape;445;p16"/>
              <p:cNvSpPr/>
              <p:nvPr/>
            </p:nvSpPr>
            <p:spPr>
              <a:xfrm>
                <a:off x="5662375"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6" name="Google Shape;446;p16"/>
              <p:cNvSpPr/>
              <p:nvPr/>
            </p:nvSpPr>
            <p:spPr>
              <a:xfrm>
                <a:off x="5736381"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7" name="Google Shape;447;p16"/>
              <p:cNvSpPr/>
              <p:nvPr/>
            </p:nvSpPr>
            <p:spPr>
              <a:xfrm>
                <a:off x="5810388"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448" name="Google Shape;448;p16"/>
          <p:cNvSpPr txBox="1"/>
          <p:nvPr/>
        </p:nvSpPr>
        <p:spPr>
          <a:xfrm>
            <a:off x="5907024" y="356616"/>
            <a:ext cx="2615100" cy="57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 sz="3600">
                <a:solidFill>
                  <a:schemeClr val="accent1"/>
                </a:solidFill>
                <a:latin typeface="PT Sans Narrow"/>
                <a:ea typeface="PT Sans Narrow"/>
                <a:cs typeface="PT Sans Narrow"/>
                <a:sym typeface="PT Sans Narrow"/>
              </a:rPr>
              <a:t>SOMMAIRE</a:t>
            </a:r>
            <a:endParaRPr sz="2800">
              <a:solidFill>
                <a:srgbClr val="494949"/>
              </a:solidFill>
              <a:latin typeface="Fjalla One"/>
              <a:ea typeface="Fjalla One"/>
              <a:cs typeface="Fjalla One"/>
              <a:sym typeface="Fjalla One"/>
            </a:endParaRPr>
          </a:p>
        </p:txBody>
      </p:sp>
      <p:sp>
        <p:nvSpPr>
          <p:cNvPr id="449" name="Google Shape;449;p16"/>
          <p:cNvSpPr txBox="1"/>
          <p:nvPr/>
        </p:nvSpPr>
        <p:spPr>
          <a:xfrm>
            <a:off x="1664203" y="646700"/>
            <a:ext cx="17364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77C6FC"/>
              </a:solidFill>
              <a:latin typeface="Barlow Semi Condensed Medium"/>
              <a:ea typeface="Barlow Semi Condensed Medium"/>
              <a:cs typeface="Barlow Semi Condensed Medium"/>
              <a:sym typeface="Barlow Semi Condensed Medium"/>
            </a:endParaRPr>
          </a:p>
        </p:txBody>
      </p:sp>
      <p:sp>
        <p:nvSpPr>
          <p:cNvPr id="450" name="Google Shape;450;p16"/>
          <p:cNvSpPr txBox="1"/>
          <p:nvPr/>
        </p:nvSpPr>
        <p:spPr>
          <a:xfrm>
            <a:off x="1519148" y="3575350"/>
            <a:ext cx="31626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RÉALISATION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51" name="Google Shape;451;p16"/>
          <p:cNvSpPr txBox="1"/>
          <p:nvPr/>
        </p:nvSpPr>
        <p:spPr>
          <a:xfrm>
            <a:off x="1635908" y="2862052"/>
            <a:ext cx="26151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ETUDE TECHNIQUE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52" name="Google Shape;452;p16"/>
          <p:cNvSpPr txBox="1"/>
          <p:nvPr/>
        </p:nvSpPr>
        <p:spPr>
          <a:xfrm>
            <a:off x="1224858" y="4381094"/>
            <a:ext cx="26151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CONCLUSION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53" name="Google Shape;453;p16"/>
          <p:cNvSpPr txBox="1"/>
          <p:nvPr/>
        </p:nvSpPr>
        <p:spPr>
          <a:xfrm>
            <a:off x="813816" y="1336426"/>
            <a:ext cx="457200" cy="3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2000">
                <a:solidFill>
                  <a:srgbClr val="FFFFFF"/>
                </a:solidFill>
                <a:latin typeface="Fjalla One"/>
                <a:ea typeface="Fjalla One"/>
                <a:cs typeface="Fjalla One"/>
                <a:sym typeface="Fjalla One"/>
              </a:rPr>
              <a:t>01</a:t>
            </a:r>
            <a:endParaRPr sz="2000">
              <a:solidFill>
                <a:srgbClr val="FFFFFF"/>
              </a:solidFill>
              <a:latin typeface="Fjalla One"/>
              <a:ea typeface="Fjalla One"/>
              <a:cs typeface="Fjalla One"/>
              <a:sym typeface="Fjalla One"/>
            </a:endParaRPr>
          </a:p>
        </p:txBody>
      </p:sp>
      <p:sp>
        <p:nvSpPr>
          <p:cNvPr id="454" name="Google Shape;454;p16"/>
          <p:cNvSpPr txBox="1"/>
          <p:nvPr/>
        </p:nvSpPr>
        <p:spPr>
          <a:xfrm>
            <a:off x="813816" y="2109443"/>
            <a:ext cx="457200" cy="3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2000">
                <a:solidFill>
                  <a:srgbClr val="FFFFFF"/>
                </a:solidFill>
                <a:latin typeface="Fjalla One"/>
                <a:ea typeface="Fjalla One"/>
                <a:cs typeface="Fjalla One"/>
                <a:sym typeface="Fjalla One"/>
              </a:rPr>
              <a:t>02</a:t>
            </a:r>
            <a:endParaRPr sz="2000">
              <a:solidFill>
                <a:srgbClr val="FFFFFF"/>
              </a:solidFill>
              <a:latin typeface="Fjalla One"/>
              <a:ea typeface="Fjalla One"/>
              <a:cs typeface="Fjalla One"/>
              <a:sym typeface="Fjalla One"/>
            </a:endParaRPr>
          </a:p>
        </p:txBody>
      </p:sp>
      <p:sp>
        <p:nvSpPr>
          <p:cNvPr id="455" name="Google Shape;455;p16"/>
          <p:cNvSpPr txBox="1"/>
          <p:nvPr/>
        </p:nvSpPr>
        <p:spPr>
          <a:xfrm>
            <a:off x="813816" y="2880360"/>
            <a:ext cx="457200" cy="3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2000">
                <a:solidFill>
                  <a:srgbClr val="FFFFFF"/>
                </a:solidFill>
                <a:latin typeface="Fjalla One"/>
                <a:ea typeface="Fjalla One"/>
                <a:cs typeface="Fjalla One"/>
                <a:sym typeface="Fjalla One"/>
              </a:rPr>
              <a:t>03</a:t>
            </a:r>
            <a:endParaRPr sz="2000">
              <a:solidFill>
                <a:srgbClr val="FFFFFF"/>
              </a:solidFill>
              <a:latin typeface="Fjalla One"/>
              <a:ea typeface="Fjalla One"/>
              <a:cs typeface="Fjalla One"/>
              <a:sym typeface="Fjalla One"/>
            </a:endParaRPr>
          </a:p>
        </p:txBody>
      </p:sp>
      <p:sp>
        <p:nvSpPr>
          <p:cNvPr id="456" name="Google Shape;456;p16"/>
          <p:cNvSpPr txBox="1"/>
          <p:nvPr/>
        </p:nvSpPr>
        <p:spPr>
          <a:xfrm>
            <a:off x="813816" y="3959352"/>
            <a:ext cx="457200" cy="3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2000">
                <a:solidFill>
                  <a:srgbClr val="FFFFFF"/>
                </a:solidFill>
                <a:latin typeface="Fjalla One"/>
                <a:ea typeface="Fjalla One"/>
                <a:cs typeface="Fjalla One"/>
                <a:sym typeface="Fjalla One"/>
              </a:rPr>
              <a:t>0</a:t>
            </a:r>
            <a:endParaRPr sz="2000">
              <a:solidFill>
                <a:srgbClr val="FFFFFF"/>
              </a:solidFill>
              <a:latin typeface="Fjalla One"/>
              <a:ea typeface="Fjalla One"/>
              <a:cs typeface="Fjalla One"/>
              <a:sym typeface="Fjalla One"/>
            </a:endParaRPr>
          </a:p>
        </p:txBody>
      </p:sp>
      <p:sp>
        <p:nvSpPr>
          <p:cNvPr id="457" name="Google Shape;457;p16"/>
          <p:cNvSpPr txBox="1"/>
          <p:nvPr/>
        </p:nvSpPr>
        <p:spPr>
          <a:xfrm>
            <a:off x="1585183" y="1318135"/>
            <a:ext cx="26151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ETUDE </a:t>
            </a:r>
            <a:r>
              <a:rPr lang="fr" sz="1800">
                <a:solidFill>
                  <a:schemeClr val="accent1"/>
                </a:solidFill>
                <a:latin typeface="Barlow Semi Condensed Medium"/>
                <a:ea typeface="Barlow Semi Condensed Medium"/>
                <a:cs typeface="Barlow Semi Condensed Medium"/>
                <a:sym typeface="Barlow Semi Condensed Medium"/>
              </a:rPr>
              <a:t>PRÉALABLE</a:t>
            </a:r>
            <a:r>
              <a:rPr lang="fr" sz="1800">
                <a:solidFill>
                  <a:schemeClr val="accent1"/>
                </a:solidFill>
                <a:latin typeface="Barlow Semi Condensed Medium"/>
                <a:ea typeface="Barlow Semi Condensed Medium"/>
                <a:cs typeface="Barlow Semi Condensed Medium"/>
                <a:sym typeface="Barlow Semi Condensed Medium"/>
              </a:rPr>
              <a:t> </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58" name="Google Shape;458;p16"/>
          <p:cNvSpPr txBox="1"/>
          <p:nvPr/>
        </p:nvSpPr>
        <p:spPr>
          <a:xfrm>
            <a:off x="1317233" y="504019"/>
            <a:ext cx="26151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INTRODUCTION</a:t>
            </a:r>
            <a:endParaRPr sz="1800">
              <a:solidFill>
                <a:schemeClr val="accent1"/>
              </a:solidFill>
              <a:latin typeface="Barlow Semi Condensed Medium"/>
              <a:ea typeface="Barlow Semi Condensed Medium"/>
              <a:cs typeface="Barlow Semi Condensed Medium"/>
              <a:sym typeface="Barlow Semi Condensed Medium"/>
            </a:endParaRPr>
          </a:p>
        </p:txBody>
      </p:sp>
      <p:grpSp>
        <p:nvGrpSpPr>
          <p:cNvPr id="459" name="Google Shape;459;p16"/>
          <p:cNvGrpSpPr/>
          <p:nvPr/>
        </p:nvGrpSpPr>
        <p:grpSpPr>
          <a:xfrm>
            <a:off x="737622" y="3416085"/>
            <a:ext cx="635100" cy="733490"/>
            <a:chOff x="731647" y="1650460"/>
            <a:chExt cx="635100" cy="733490"/>
          </a:xfrm>
        </p:grpSpPr>
        <p:grpSp>
          <p:nvGrpSpPr>
            <p:cNvPr id="460" name="Google Shape;460;p16"/>
            <p:cNvGrpSpPr/>
            <p:nvPr/>
          </p:nvGrpSpPr>
          <p:grpSpPr>
            <a:xfrm>
              <a:off x="731647" y="1650460"/>
              <a:ext cx="635100" cy="635100"/>
              <a:chOff x="917231" y="1827973"/>
              <a:chExt cx="635100" cy="635100"/>
            </a:xfrm>
          </p:grpSpPr>
          <p:sp>
            <p:nvSpPr>
              <p:cNvPr id="461" name="Google Shape;461;p16"/>
              <p:cNvSpPr/>
              <p:nvPr/>
            </p:nvSpPr>
            <p:spPr>
              <a:xfrm>
                <a:off x="917231" y="1827973"/>
                <a:ext cx="635100" cy="635100"/>
              </a:xfrm>
              <a:prstGeom prst="ellipse">
                <a:avLst/>
              </a:prstGeom>
              <a:solidFill>
                <a:srgbClr val="FFFFFF"/>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1001931" y="1912710"/>
                <a:ext cx="465600" cy="465600"/>
              </a:xfrm>
              <a:prstGeom prst="ellipse">
                <a:avLst/>
              </a:prstGeom>
              <a:solidFill>
                <a:srgbClr val="77C6FC"/>
              </a:solidFill>
              <a:ln cap="flat" cmpd="sng" w="9525">
                <a:solidFill>
                  <a:srgbClr val="3D3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16"/>
            <p:cNvGrpSpPr/>
            <p:nvPr/>
          </p:nvGrpSpPr>
          <p:grpSpPr>
            <a:xfrm>
              <a:off x="961679" y="2356951"/>
              <a:ext cx="175013" cy="27000"/>
              <a:chOff x="5662375" y="212375"/>
              <a:chExt cx="175013" cy="27000"/>
            </a:xfrm>
          </p:grpSpPr>
          <p:sp>
            <p:nvSpPr>
              <p:cNvPr id="464" name="Google Shape;464;p16"/>
              <p:cNvSpPr/>
              <p:nvPr/>
            </p:nvSpPr>
            <p:spPr>
              <a:xfrm>
                <a:off x="5662375"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5" name="Google Shape;465;p16"/>
              <p:cNvSpPr/>
              <p:nvPr/>
            </p:nvSpPr>
            <p:spPr>
              <a:xfrm>
                <a:off x="5736381"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6" name="Google Shape;466;p16"/>
              <p:cNvSpPr/>
              <p:nvPr/>
            </p:nvSpPr>
            <p:spPr>
              <a:xfrm>
                <a:off x="5810388" y="212375"/>
                <a:ext cx="27000" cy="27000"/>
              </a:xfrm>
              <a:prstGeom prst="ellipse">
                <a:avLst/>
              </a:pr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467" name="Google Shape;467;p16"/>
          <p:cNvSpPr txBox="1"/>
          <p:nvPr/>
        </p:nvSpPr>
        <p:spPr>
          <a:xfrm>
            <a:off x="1519148" y="2039688"/>
            <a:ext cx="3162600" cy="38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800">
                <a:solidFill>
                  <a:schemeClr val="accent1"/>
                </a:solidFill>
                <a:latin typeface="Barlow Semi Condensed Medium"/>
                <a:ea typeface="Barlow Semi Condensed Medium"/>
                <a:cs typeface="Barlow Semi Condensed Medium"/>
                <a:sym typeface="Barlow Semi Condensed Medium"/>
              </a:rPr>
              <a:t>ARCHITECTURE FONCTIONNELLE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68" name="Google Shape;468;p16"/>
          <p:cNvSpPr txBox="1"/>
          <p:nvPr/>
        </p:nvSpPr>
        <p:spPr>
          <a:xfrm>
            <a:off x="826566" y="3537593"/>
            <a:ext cx="457200" cy="3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2000">
                <a:solidFill>
                  <a:srgbClr val="FFFFFF"/>
                </a:solidFill>
                <a:latin typeface="Fjalla One"/>
                <a:ea typeface="Fjalla One"/>
                <a:cs typeface="Fjalla One"/>
                <a:sym typeface="Fjalla One"/>
              </a:rPr>
              <a:t>04</a:t>
            </a:r>
            <a:endParaRPr sz="2000">
              <a:solidFill>
                <a:srgbClr val="FFFFFF"/>
              </a:solidFill>
              <a:latin typeface="Fjalla One"/>
              <a:ea typeface="Fjalla One"/>
              <a:cs typeface="Fjalla One"/>
              <a:sym typeface="Fjalla On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34"/>
          <p:cNvSpPr txBox="1"/>
          <p:nvPr>
            <p:ph type="title"/>
          </p:nvPr>
        </p:nvSpPr>
        <p:spPr>
          <a:xfrm>
            <a:off x="2971800" y="2231125"/>
            <a:ext cx="3409800" cy="804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sz="4700"/>
              <a:t>PRESENTATION</a:t>
            </a:r>
            <a:endParaRPr sz="4700"/>
          </a:p>
        </p:txBody>
      </p:sp>
      <p:sp>
        <p:nvSpPr>
          <p:cNvPr id="647" name="Google Shape;647;p34"/>
          <p:cNvSpPr txBox="1"/>
          <p:nvPr>
            <p:ph idx="2" type="title"/>
          </p:nvPr>
        </p:nvSpPr>
        <p:spPr>
          <a:xfrm>
            <a:off x="2971800" y="956113"/>
            <a:ext cx="2967600" cy="1069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a:t>04</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graphicFrame>
        <p:nvGraphicFramePr>
          <p:cNvPr id="653" name="Google Shape;653;p35"/>
          <p:cNvGraphicFramePr/>
          <p:nvPr/>
        </p:nvGraphicFramePr>
        <p:xfrm>
          <a:off x="461775" y="2822123"/>
          <a:ext cx="3000000" cy="3000000"/>
        </p:xfrm>
        <a:graphic>
          <a:graphicData uri="http://schemas.openxmlformats.org/drawingml/2006/table">
            <a:tbl>
              <a:tblPr>
                <a:noFill/>
                <a:tableStyleId>{EA4BE34E-8026-4402-B4F7-047008DC3794}</a:tableStyleId>
              </a:tblPr>
              <a:tblGrid>
                <a:gridCol w="744825"/>
              </a:tblGrid>
              <a:tr h="495925">
                <a:tc>
                  <a:txBody>
                    <a:bodyPr/>
                    <a:lstStyle/>
                    <a:p>
                      <a:pPr indent="0" lvl="0" marL="0" rtl="0" algn="l">
                        <a:spcBef>
                          <a:spcPts val="0"/>
                        </a:spcBef>
                        <a:spcAft>
                          <a:spcPts val="0"/>
                        </a:spcAft>
                        <a:buNone/>
                      </a:pPr>
                      <a:r>
                        <a:rPr lang="fr"/>
                        <a:t>USER</a:t>
                      </a:r>
                      <a:endParaRPr/>
                    </a:p>
                  </a:txBody>
                  <a:tcPr marT="91425" marB="91425" marR="91425" marL="91425"/>
                </a:tc>
              </a:tr>
            </a:tbl>
          </a:graphicData>
        </a:graphic>
      </p:graphicFrame>
      <p:graphicFrame>
        <p:nvGraphicFramePr>
          <p:cNvPr id="654" name="Google Shape;654;p35"/>
          <p:cNvGraphicFramePr/>
          <p:nvPr/>
        </p:nvGraphicFramePr>
        <p:xfrm>
          <a:off x="3601000" y="2506210"/>
          <a:ext cx="3000000" cy="3000000"/>
        </p:xfrm>
        <a:graphic>
          <a:graphicData uri="http://schemas.openxmlformats.org/drawingml/2006/table">
            <a:tbl>
              <a:tblPr>
                <a:noFill/>
                <a:tableStyleId>{EA4BE34E-8026-4402-B4F7-047008DC3794}</a:tableStyleId>
              </a:tblPr>
              <a:tblGrid>
                <a:gridCol w="2080175"/>
              </a:tblGrid>
              <a:tr h="822950">
                <a:tc>
                  <a:txBody>
                    <a:bodyPr/>
                    <a:lstStyle/>
                    <a:p>
                      <a:pPr indent="0" lvl="0" marL="0" rtl="0" algn="l">
                        <a:spcBef>
                          <a:spcPts val="0"/>
                        </a:spcBef>
                        <a:spcAft>
                          <a:spcPts val="0"/>
                        </a:spcAft>
                        <a:buNone/>
                      </a:pPr>
                      <a:r>
                        <a:rPr lang="fr"/>
                        <a:t>Renseignement de l’adresse du parcours souhaité</a:t>
                      </a:r>
                      <a:endParaRPr/>
                    </a:p>
                  </a:txBody>
                  <a:tcPr marT="91425" marB="91425" marR="91425" marL="91425"/>
                </a:tc>
              </a:tr>
            </a:tbl>
          </a:graphicData>
        </a:graphic>
      </p:graphicFrame>
      <p:graphicFrame>
        <p:nvGraphicFramePr>
          <p:cNvPr id="655" name="Google Shape;655;p35"/>
          <p:cNvGraphicFramePr/>
          <p:nvPr/>
        </p:nvGraphicFramePr>
        <p:xfrm>
          <a:off x="1805325" y="3236198"/>
          <a:ext cx="3000000" cy="3000000"/>
        </p:xfrm>
        <a:graphic>
          <a:graphicData uri="http://schemas.openxmlformats.org/drawingml/2006/table">
            <a:tbl>
              <a:tblPr>
                <a:noFill/>
                <a:tableStyleId>{EA4BE34E-8026-4402-B4F7-047008DC3794}</a:tableStyleId>
              </a:tblPr>
              <a:tblGrid>
                <a:gridCol w="1140475"/>
              </a:tblGrid>
              <a:tr h="495925">
                <a:tc>
                  <a:txBody>
                    <a:bodyPr/>
                    <a:lstStyle/>
                    <a:p>
                      <a:pPr indent="0" lvl="0" marL="0" rtl="0" algn="l">
                        <a:spcBef>
                          <a:spcPts val="0"/>
                        </a:spcBef>
                        <a:spcAft>
                          <a:spcPts val="0"/>
                        </a:spcAft>
                        <a:buNone/>
                      </a:pPr>
                      <a:r>
                        <a:rPr lang="fr"/>
                        <a:t>Connection</a:t>
                      </a:r>
                      <a:endParaRPr/>
                    </a:p>
                  </a:txBody>
                  <a:tcPr marT="91425" marB="91425" marR="91425" marL="91425"/>
                </a:tc>
              </a:tr>
            </a:tbl>
          </a:graphicData>
        </a:graphic>
      </p:graphicFrame>
      <p:graphicFrame>
        <p:nvGraphicFramePr>
          <p:cNvPr id="656" name="Google Shape;656;p35"/>
          <p:cNvGraphicFramePr/>
          <p:nvPr/>
        </p:nvGraphicFramePr>
        <p:xfrm>
          <a:off x="1805325" y="2144048"/>
          <a:ext cx="3000000" cy="3000000"/>
        </p:xfrm>
        <a:graphic>
          <a:graphicData uri="http://schemas.openxmlformats.org/drawingml/2006/table">
            <a:tbl>
              <a:tblPr>
                <a:noFill/>
                <a:tableStyleId>{EA4BE34E-8026-4402-B4F7-047008DC3794}</a:tableStyleId>
              </a:tblPr>
              <a:tblGrid>
                <a:gridCol w="1140475"/>
              </a:tblGrid>
              <a:tr h="609575">
                <a:tc>
                  <a:txBody>
                    <a:bodyPr/>
                    <a:lstStyle/>
                    <a:p>
                      <a:pPr indent="0" lvl="0" marL="0" rtl="0" algn="l">
                        <a:spcBef>
                          <a:spcPts val="0"/>
                        </a:spcBef>
                        <a:spcAft>
                          <a:spcPts val="0"/>
                        </a:spcAft>
                        <a:buNone/>
                      </a:pPr>
                      <a:r>
                        <a:rPr lang="fr"/>
                        <a:t>Création de compte</a:t>
                      </a:r>
                      <a:endParaRPr/>
                    </a:p>
                  </a:txBody>
                  <a:tcPr marT="91425" marB="91425" marR="91425" marL="91425"/>
                </a:tc>
              </a:tr>
            </a:tbl>
          </a:graphicData>
        </a:graphic>
      </p:graphicFrame>
      <p:graphicFrame>
        <p:nvGraphicFramePr>
          <p:cNvPr id="657" name="Google Shape;657;p35"/>
          <p:cNvGraphicFramePr/>
          <p:nvPr/>
        </p:nvGraphicFramePr>
        <p:xfrm>
          <a:off x="6063525" y="3659310"/>
          <a:ext cx="3000000" cy="3000000"/>
        </p:xfrm>
        <a:graphic>
          <a:graphicData uri="http://schemas.openxmlformats.org/drawingml/2006/table">
            <a:tbl>
              <a:tblPr>
                <a:noFill/>
                <a:tableStyleId>{EA4BE34E-8026-4402-B4F7-047008DC3794}</a:tableStyleId>
              </a:tblPr>
              <a:tblGrid>
                <a:gridCol w="1424650"/>
              </a:tblGrid>
              <a:tr h="822950">
                <a:tc>
                  <a:txBody>
                    <a:bodyPr/>
                    <a:lstStyle/>
                    <a:p>
                      <a:pPr indent="0" lvl="0" marL="0" rtl="0" algn="l">
                        <a:spcBef>
                          <a:spcPts val="0"/>
                        </a:spcBef>
                        <a:spcAft>
                          <a:spcPts val="0"/>
                        </a:spcAft>
                        <a:buNone/>
                      </a:pPr>
                      <a:r>
                        <a:rPr lang="fr"/>
                        <a:t>Affichage de la distance et du temps moyen </a:t>
                      </a:r>
                      <a:endParaRPr/>
                    </a:p>
                  </a:txBody>
                  <a:tcPr marT="91425" marB="91425" marR="91425" marL="91425"/>
                </a:tc>
              </a:tr>
            </a:tbl>
          </a:graphicData>
        </a:graphic>
      </p:graphicFrame>
      <p:graphicFrame>
        <p:nvGraphicFramePr>
          <p:cNvPr id="658" name="Google Shape;658;p35"/>
          <p:cNvGraphicFramePr/>
          <p:nvPr/>
        </p:nvGraphicFramePr>
        <p:xfrm>
          <a:off x="6063525" y="2506198"/>
          <a:ext cx="3000000" cy="3000000"/>
        </p:xfrm>
        <a:graphic>
          <a:graphicData uri="http://schemas.openxmlformats.org/drawingml/2006/table">
            <a:tbl>
              <a:tblPr>
                <a:noFill/>
                <a:tableStyleId>{EA4BE34E-8026-4402-B4F7-047008DC3794}</a:tableStyleId>
              </a:tblPr>
              <a:tblGrid>
                <a:gridCol w="1424650"/>
              </a:tblGrid>
              <a:tr h="822950">
                <a:tc>
                  <a:txBody>
                    <a:bodyPr/>
                    <a:lstStyle/>
                    <a:p>
                      <a:pPr indent="0" lvl="0" marL="0" rtl="0" algn="l">
                        <a:spcBef>
                          <a:spcPts val="0"/>
                        </a:spcBef>
                        <a:spcAft>
                          <a:spcPts val="0"/>
                        </a:spcAft>
                        <a:buNone/>
                      </a:pPr>
                      <a:r>
                        <a:rPr lang="fr"/>
                        <a:t>Via par recherche ou clic sur la Maps</a:t>
                      </a:r>
                      <a:endParaRPr/>
                    </a:p>
                  </a:txBody>
                  <a:tcPr marT="91425" marB="91425" marR="91425" marL="91425"/>
                </a:tc>
              </a:tr>
            </a:tbl>
          </a:graphicData>
        </a:graphic>
      </p:graphicFrame>
      <p:cxnSp>
        <p:nvCxnSpPr>
          <p:cNvPr id="659" name="Google Shape;659;p35"/>
          <p:cNvCxnSpPr/>
          <p:nvPr/>
        </p:nvCxnSpPr>
        <p:spPr>
          <a:xfrm flipH="1" rot="10800000">
            <a:off x="1227900" y="2360275"/>
            <a:ext cx="600300" cy="627600"/>
          </a:xfrm>
          <a:prstGeom prst="straightConnector1">
            <a:avLst/>
          </a:prstGeom>
          <a:noFill/>
          <a:ln cap="flat" cmpd="sng" w="9525">
            <a:solidFill>
              <a:schemeClr val="dk2"/>
            </a:solidFill>
            <a:prstDash val="solid"/>
            <a:round/>
            <a:headEnd len="med" w="med" type="none"/>
            <a:tailEnd len="med" w="med" type="none"/>
          </a:ln>
        </p:spPr>
      </p:cxnSp>
      <p:cxnSp>
        <p:nvCxnSpPr>
          <p:cNvPr id="660" name="Google Shape;660;p35"/>
          <p:cNvCxnSpPr/>
          <p:nvPr/>
        </p:nvCxnSpPr>
        <p:spPr>
          <a:xfrm>
            <a:off x="1227900" y="3015150"/>
            <a:ext cx="586800" cy="463800"/>
          </a:xfrm>
          <a:prstGeom prst="straightConnector1">
            <a:avLst/>
          </a:prstGeom>
          <a:noFill/>
          <a:ln cap="flat" cmpd="sng" w="9525">
            <a:solidFill>
              <a:schemeClr val="dk2"/>
            </a:solidFill>
            <a:prstDash val="solid"/>
            <a:round/>
            <a:headEnd len="med" w="med" type="none"/>
            <a:tailEnd len="med" w="med" type="none"/>
          </a:ln>
        </p:spPr>
      </p:cxnSp>
      <p:cxnSp>
        <p:nvCxnSpPr>
          <p:cNvPr id="661" name="Google Shape;661;p35"/>
          <p:cNvCxnSpPr/>
          <p:nvPr/>
        </p:nvCxnSpPr>
        <p:spPr>
          <a:xfrm>
            <a:off x="2960575" y="2442150"/>
            <a:ext cx="641400" cy="477600"/>
          </a:xfrm>
          <a:prstGeom prst="straightConnector1">
            <a:avLst/>
          </a:prstGeom>
          <a:noFill/>
          <a:ln cap="flat" cmpd="sng" w="9525">
            <a:solidFill>
              <a:schemeClr val="dk2"/>
            </a:solidFill>
            <a:prstDash val="solid"/>
            <a:round/>
            <a:headEnd len="med" w="med" type="none"/>
            <a:tailEnd len="med" w="med" type="none"/>
          </a:ln>
        </p:spPr>
      </p:cxnSp>
      <p:cxnSp>
        <p:nvCxnSpPr>
          <p:cNvPr id="662" name="Google Shape;662;p35"/>
          <p:cNvCxnSpPr/>
          <p:nvPr/>
        </p:nvCxnSpPr>
        <p:spPr>
          <a:xfrm flipH="1" rot="10800000">
            <a:off x="2960575" y="2905875"/>
            <a:ext cx="654900" cy="559500"/>
          </a:xfrm>
          <a:prstGeom prst="straightConnector1">
            <a:avLst/>
          </a:prstGeom>
          <a:noFill/>
          <a:ln cap="flat" cmpd="sng" w="9525">
            <a:solidFill>
              <a:schemeClr val="dk2"/>
            </a:solidFill>
            <a:prstDash val="solid"/>
            <a:round/>
            <a:headEnd len="med" w="med" type="none"/>
            <a:tailEnd len="med" w="med" type="none"/>
          </a:ln>
        </p:spPr>
      </p:cxnSp>
      <p:cxnSp>
        <p:nvCxnSpPr>
          <p:cNvPr id="663" name="Google Shape;663;p35"/>
          <p:cNvCxnSpPr/>
          <p:nvPr/>
        </p:nvCxnSpPr>
        <p:spPr>
          <a:xfrm>
            <a:off x="5702875" y="2892375"/>
            <a:ext cx="381900" cy="0"/>
          </a:xfrm>
          <a:prstGeom prst="straightConnector1">
            <a:avLst/>
          </a:prstGeom>
          <a:noFill/>
          <a:ln cap="flat" cmpd="sng" w="9525">
            <a:solidFill>
              <a:schemeClr val="dk2"/>
            </a:solidFill>
            <a:prstDash val="solid"/>
            <a:round/>
            <a:headEnd len="med" w="med" type="none"/>
            <a:tailEnd len="med" w="med" type="none"/>
          </a:ln>
        </p:spPr>
      </p:cxnSp>
      <p:cxnSp>
        <p:nvCxnSpPr>
          <p:cNvPr id="664" name="Google Shape;664;p35"/>
          <p:cNvCxnSpPr/>
          <p:nvPr/>
        </p:nvCxnSpPr>
        <p:spPr>
          <a:xfrm>
            <a:off x="6726125" y="3328950"/>
            <a:ext cx="27300" cy="354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CE QUE NOUS AVONS APPRIS</a:t>
            </a:r>
            <a:endParaRPr/>
          </a:p>
        </p:txBody>
      </p:sp>
      <p:sp>
        <p:nvSpPr>
          <p:cNvPr id="670" name="Google Shape;670;p3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fr" sz="1500"/>
              <a:t>La mise en place d’une interaction avec les objets connectés, les applications mobiles et web</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lang="fr" sz="1500"/>
              <a:t>La mise en place de fonctionnalités complexes permettant l’automatisation de certaines actions sur les objets connectés</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lang="fr" sz="1500"/>
              <a:t>Comprendre l’interconnexion des </a:t>
            </a:r>
            <a:r>
              <a:rPr lang="fr" sz="1500"/>
              <a:t>réseaux</a:t>
            </a:r>
            <a:r>
              <a:rPr lang="fr" sz="1500"/>
              <a:t> au niveau logiciel</a:t>
            </a:r>
            <a:endParaRPr sz="1500"/>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3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PERSPECTIVES ENVISAGÉES?</a:t>
            </a:r>
            <a:endParaRPr/>
          </a:p>
        </p:txBody>
      </p:sp>
      <p:sp>
        <p:nvSpPr>
          <p:cNvPr id="676" name="Google Shape;676;p3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fr"/>
              <a:t>Vélo</a:t>
            </a:r>
            <a:r>
              <a:rPr lang="fr"/>
              <a:t> avec des antivols connectés permettant à la ville de mettre à disposition des vélos sans mettre en place d’infrastructures spécifiques comme des bornes d’accueil.</a:t>
            </a:r>
            <a:endParaRPr/>
          </a:p>
          <a:p>
            <a:pPr indent="457200" lvl="0" marL="0" rtl="0" algn="l">
              <a:spcBef>
                <a:spcPts val="1200"/>
              </a:spcBef>
              <a:spcAft>
                <a:spcPts val="0"/>
              </a:spcAft>
              <a:buNone/>
            </a:pPr>
            <a:r>
              <a:t/>
            </a:r>
            <a:endParaRPr/>
          </a:p>
          <a:p>
            <a:pPr indent="0" lvl="0" marL="0" rtl="0" algn="l">
              <a:spcBef>
                <a:spcPts val="1200"/>
              </a:spcBef>
              <a:spcAft>
                <a:spcPts val="0"/>
              </a:spcAft>
              <a:buNone/>
            </a:pPr>
            <a:r>
              <a:rPr lang="fr"/>
              <a:t>	</a:t>
            </a:r>
            <a:endParaRPr/>
          </a:p>
          <a:p>
            <a:pPr indent="0" lvl="0" marL="0" rtl="0" algn="l">
              <a:spcBef>
                <a:spcPts val="120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38"/>
          <p:cNvSpPr txBox="1"/>
          <p:nvPr>
            <p:ph idx="1" type="subTitle"/>
          </p:nvPr>
        </p:nvSpPr>
        <p:spPr>
          <a:xfrm>
            <a:off x="2350150" y="1633150"/>
            <a:ext cx="1109400" cy="4470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1200"/>
              </a:spcAft>
              <a:buClr>
                <a:schemeClr val="dk1"/>
              </a:buClr>
              <a:buSzPts val="852"/>
              <a:buFont typeface="Arial"/>
              <a:buNone/>
            </a:pPr>
            <a:r>
              <a:rPr lang="fr" sz="1440">
                <a:solidFill>
                  <a:srgbClr val="000000"/>
                </a:solidFill>
              </a:rPr>
              <a:t>Questions</a:t>
            </a:r>
            <a:endParaRPr sz="1440">
              <a:solidFill>
                <a:srgbClr val="000000"/>
              </a:solidFill>
              <a:latin typeface="Barlow Semi Condensed Light"/>
              <a:ea typeface="Barlow Semi Condensed Light"/>
              <a:cs typeface="Barlow Semi Condensed Light"/>
              <a:sym typeface="Barlow Semi Condensed Light"/>
            </a:endParaRPr>
          </a:p>
        </p:txBody>
      </p:sp>
      <p:sp>
        <p:nvSpPr>
          <p:cNvPr id="682" name="Google Shape;682;p38"/>
          <p:cNvSpPr txBox="1"/>
          <p:nvPr>
            <p:ph type="title"/>
          </p:nvPr>
        </p:nvSpPr>
        <p:spPr>
          <a:xfrm>
            <a:off x="172325" y="0"/>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fr" sz="3120"/>
              <a:t>MERCI POUR VOTRE ATTENTION</a:t>
            </a:r>
            <a:endParaRPr sz="3120"/>
          </a:p>
        </p:txBody>
      </p:sp>
      <p:grpSp>
        <p:nvGrpSpPr>
          <p:cNvPr id="683" name="Google Shape;683;p38"/>
          <p:cNvGrpSpPr/>
          <p:nvPr/>
        </p:nvGrpSpPr>
        <p:grpSpPr>
          <a:xfrm>
            <a:off x="2671704" y="2911600"/>
            <a:ext cx="3835735" cy="1581008"/>
            <a:chOff x="556125" y="238075"/>
            <a:chExt cx="6466175" cy="5235125"/>
          </a:xfrm>
        </p:grpSpPr>
        <p:sp>
          <p:nvSpPr>
            <p:cNvPr id="684" name="Google Shape;684;p38"/>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8"/>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8"/>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8"/>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8"/>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8"/>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8"/>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8"/>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8"/>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8"/>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8"/>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8"/>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8"/>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8"/>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8"/>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8"/>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8"/>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8"/>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8"/>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8"/>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8"/>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8"/>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8"/>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8"/>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8"/>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8"/>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8"/>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8"/>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8"/>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8"/>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8"/>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8"/>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8"/>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2957350" y="2520125"/>
              <a:ext cx="25" cy="430750"/>
            </a:xfrm>
            <a:custGeom>
              <a:rect b="b" l="l" r="r" t="t"/>
              <a:pathLst>
                <a:path extrusionOk="0" h="17230" w="1">
                  <a:moveTo>
                    <a:pt x="1" y="1"/>
                  </a:moveTo>
                  <a:lnTo>
                    <a:pt x="1" y="1722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2722600" y="2735475"/>
              <a:ext cx="469550" cy="25"/>
            </a:xfrm>
            <a:custGeom>
              <a:rect b="b" l="l" r="r" t="t"/>
              <a:pathLst>
                <a:path extrusionOk="0" h="1" w="18782">
                  <a:moveTo>
                    <a:pt x="0" y="1"/>
                  </a:moveTo>
                  <a:lnTo>
                    <a:pt x="1878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8"/>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8"/>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8"/>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8"/>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8"/>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rgbClr val="77C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3" name="Google Shape;943;p38"/>
          <p:cNvPicPr preferRelativeResize="0"/>
          <p:nvPr/>
        </p:nvPicPr>
        <p:blipFill>
          <a:blip r:embed="rId3">
            <a:alphaModFix/>
          </a:blip>
          <a:stretch>
            <a:fillRect/>
          </a:stretch>
        </p:blipFill>
        <p:spPr>
          <a:xfrm>
            <a:off x="2671700" y="998648"/>
            <a:ext cx="601923" cy="576651"/>
          </a:xfrm>
          <a:prstGeom prst="rect">
            <a:avLst/>
          </a:prstGeom>
          <a:noFill/>
          <a:ln>
            <a:noFill/>
          </a:ln>
        </p:spPr>
      </p:pic>
      <p:pic>
        <p:nvPicPr>
          <p:cNvPr id="944" name="Google Shape;944;p38"/>
          <p:cNvPicPr preferRelativeResize="0"/>
          <p:nvPr/>
        </p:nvPicPr>
        <p:blipFill>
          <a:blip r:embed="rId4">
            <a:alphaModFix/>
          </a:blip>
          <a:stretch>
            <a:fillRect/>
          </a:stretch>
        </p:blipFill>
        <p:spPr>
          <a:xfrm>
            <a:off x="4240900" y="998650"/>
            <a:ext cx="551700" cy="551700"/>
          </a:xfrm>
          <a:prstGeom prst="rect">
            <a:avLst/>
          </a:prstGeom>
          <a:noFill/>
          <a:ln>
            <a:noFill/>
          </a:ln>
        </p:spPr>
      </p:pic>
      <p:sp>
        <p:nvSpPr>
          <p:cNvPr id="945" name="Google Shape;945;p38"/>
          <p:cNvSpPr txBox="1"/>
          <p:nvPr>
            <p:ph idx="1" type="subTitle"/>
          </p:nvPr>
        </p:nvSpPr>
        <p:spPr>
          <a:xfrm>
            <a:off x="3877925" y="1633150"/>
            <a:ext cx="1109400" cy="4470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1200"/>
              </a:spcAft>
              <a:buClr>
                <a:schemeClr val="dk1"/>
              </a:buClr>
              <a:buSzPts val="852"/>
              <a:buFont typeface="Arial"/>
              <a:buNone/>
            </a:pPr>
            <a:r>
              <a:rPr lang="fr" sz="1440">
                <a:solidFill>
                  <a:srgbClr val="000000"/>
                </a:solidFill>
              </a:rPr>
              <a:t>Suggestions</a:t>
            </a:r>
            <a:endParaRPr sz="1440">
              <a:solidFill>
                <a:srgbClr val="000000"/>
              </a:solidFill>
              <a:latin typeface="Barlow Semi Condensed Light"/>
              <a:ea typeface="Barlow Semi Condensed Light"/>
              <a:cs typeface="Barlow Semi Condensed Light"/>
              <a:sym typeface="Barlow Semi Condensed Light"/>
            </a:endParaRPr>
          </a:p>
        </p:txBody>
      </p:sp>
      <p:pic>
        <p:nvPicPr>
          <p:cNvPr id="946" name="Google Shape;946;p38"/>
          <p:cNvPicPr preferRelativeResize="0"/>
          <p:nvPr/>
        </p:nvPicPr>
        <p:blipFill>
          <a:blip r:embed="rId5">
            <a:alphaModFix/>
          </a:blip>
          <a:stretch>
            <a:fillRect/>
          </a:stretch>
        </p:blipFill>
        <p:spPr>
          <a:xfrm>
            <a:off x="5869174" y="947805"/>
            <a:ext cx="601924" cy="602545"/>
          </a:xfrm>
          <a:prstGeom prst="rect">
            <a:avLst/>
          </a:prstGeom>
          <a:noFill/>
          <a:ln>
            <a:noFill/>
          </a:ln>
        </p:spPr>
      </p:pic>
      <p:sp>
        <p:nvSpPr>
          <p:cNvPr id="947" name="Google Shape;947;p38"/>
          <p:cNvSpPr txBox="1"/>
          <p:nvPr>
            <p:ph idx="1" type="subTitle"/>
          </p:nvPr>
        </p:nvSpPr>
        <p:spPr>
          <a:xfrm>
            <a:off x="5454350" y="1633150"/>
            <a:ext cx="1241100" cy="4470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Clr>
                <a:schemeClr val="dk1"/>
              </a:buClr>
              <a:buSzPts val="852"/>
              <a:buFont typeface="Arial"/>
              <a:buNone/>
            </a:pPr>
            <a:r>
              <a:rPr lang="fr" sz="1440">
                <a:solidFill>
                  <a:srgbClr val="000000"/>
                </a:solidFill>
              </a:rPr>
              <a:t>Appreciations</a:t>
            </a:r>
            <a:endParaRPr sz="1440">
              <a:solidFill>
                <a:srgbClr val="000000"/>
              </a:solidFill>
            </a:endParaRPr>
          </a:p>
          <a:p>
            <a:pPr indent="0" lvl="0" marL="0" rtl="0" algn="l">
              <a:lnSpc>
                <a:spcPct val="95000"/>
              </a:lnSpc>
              <a:spcBef>
                <a:spcPts val="1200"/>
              </a:spcBef>
              <a:spcAft>
                <a:spcPts val="1200"/>
              </a:spcAft>
              <a:buClr>
                <a:schemeClr val="dk1"/>
              </a:buClr>
              <a:buSzPts val="852"/>
              <a:buFont typeface="Arial"/>
              <a:buNone/>
            </a:pPr>
            <a:r>
              <a:t/>
            </a:r>
            <a:endParaRPr sz="1440">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pic>
        <p:nvPicPr>
          <p:cNvPr id="952" name="Google Shape;952;p39"/>
          <p:cNvPicPr preferRelativeResize="0"/>
          <p:nvPr/>
        </p:nvPicPr>
        <p:blipFill>
          <a:blip r:embed="rId3">
            <a:alphaModFix/>
          </a:blip>
          <a:stretch>
            <a:fillRect/>
          </a:stretch>
        </p:blipFill>
        <p:spPr>
          <a:xfrm>
            <a:off x="150700" y="1258937"/>
            <a:ext cx="1830250" cy="3235224"/>
          </a:xfrm>
          <a:prstGeom prst="rect">
            <a:avLst/>
          </a:prstGeom>
          <a:noFill/>
          <a:ln>
            <a:noFill/>
          </a:ln>
        </p:spPr>
      </p:pic>
      <p:pic>
        <p:nvPicPr>
          <p:cNvPr id="953" name="Google Shape;953;p39"/>
          <p:cNvPicPr preferRelativeResize="0"/>
          <p:nvPr/>
        </p:nvPicPr>
        <p:blipFill>
          <a:blip r:embed="rId4">
            <a:alphaModFix/>
          </a:blip>
          <a:stretch>
            <a:fillRect/>
          </a:stretch>
        </p:blipFill>
        <p:spPr>
          <a:xfrm>
            <a:off x="2590625" y="1258925"/>
            <a:ext cx="1512589" cy="3235224"/>
          </a:xfrm>
          <a:prstGeom prst="rect">
            <a:avLst/>
          </a:prstGeom>
          <a:noFill/>
          <a:ln>
            <a:noFill/>
          </a:ln>
        </p:spPr>
      </p:pic>
      <p:pic>
        <p:nvPicPr>
          <p:cNvPr id="954" name="Google Shape;954;p39"/>
          <p:cNvPicPr preferRelativeResize="0"/>
          <p:nvPr/>
        </p:nvPicPr>
        <p:blipFill>
          <a:blip r:embed="rId5">
            <a:alphaModFix/>
          </a:blip>
          <a:stretch>
            <a:fillRect/>
          </a:stretch>
        </p:blipFill>
        <p:spPr>
          <a:xfrm>
            <a:off x="6895675" y="1199061"/>
            <a:ext cx="1341301" cy="3354963"/>
          </a:xfrm>
          <a:prstGeom prst="rect">
            <a:avLst/>
          </a:prstGeom>
          <a:noFill/>
          <a:ln>
            <a:noFill/>
          </a:ln>
        </p:spPr>
      </p:pic>
      <p:pic>
        <p:nvPicPr>
          <p:cNvPr id="955" name="Google Shape;955;p39"/>
          <p:cNvPicPr preferRelativeResize="0"/>
          <p:nvPr/>
        </p:nvPicPr>
        <p:blipFill>
          <a:blip r:embed="rId6">
            <a:alphaModFix/>
          </a:blip>
          <a:stretch>
            <a:fillRect/>
          </a:stretch>
        </p:blipFill>
        <p:spPr>
          <a:xfrm>
            <a:off x="4828807" y="1258925"/>
            <a:ext cx="1341293" cy="32352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INTRODUCTION</a:t>
            </a:r>
            <a:endParaRPr/>
          </a:p>
        </p:txBody>
      </p:sp>
      <p:sp>
        <p:nvSpPr>
          <p:cNvPr id="474" name="Google Shape;474;p1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Velo: élément de l’écomobilité =&gt; Minimiser les risques de circulation </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18"/>
          <p:cNvSpPr txBox="1"/>
          <p:nvPr>
            <p:ph type="title"/>
          </p:nvPr>
        </p:nvSpPr>
        <p:spPr>
          <a:xfrm>
            <a:off x="2971800" y="2231136"/>
            <a:ext cx="3200400" cy="804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sz="4700"/>
              <a:t>ETUDE PREALABLE</a:t>
            </a:r>
            <a:endParaRPr sz="4700"/>
          </a:p>
        </p:txBody>
      </p:sp>
      <p:sp>
        <p:nvSpPr>
          <p:cNvPr id="480" name="Google Shape;480;p18"/>
          <p:cNvSpPr txBox="1"/>
          <p:nvPr>
            <p:ph idx="2" type="title"/>
          </p:nvPr>
        </p:nvSpPr>
        <p:spPr>
          <a:xfrm>
            <a:off x="2971800" y="977363"/>
            <a:ext cx="2967600" cy="1069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OBJECTIF</a:t>
            </a:r>
            <a:endParaRPr/>
          </a:p>
        </p:txBody>
      </p:sp>
      <p:sp>
        <p:nvSpPr>
          <p:cNvPr id="486" name="Google Shape;486;p19"/>
          <p:cNvSpPr txBox="1"/>
          <p:nvPr>
            <p:ph idx="1" type="body"/>
          </p:nvPr>
        </p:nvSpPr>
        <p:spPr>
          <a:xfrm>
            <a:off x="382875" y="1233450"/>
            <a:ext cx="8520600" cy="3302700"/>
          </a:xfrm>
          <a:prstGeom prst="rect">
            <a:avLst/>
          </a:prstGeom>
        </p:spPr>
        <p:txBody>
          <a:bodyPr anchorCtr="0" anchor="t" bIns="91425" lIns="91425" spcFirstLastPara="1" rIns="91425" wrap="square" tIns="91425">
            <a:normAutofit/>
          </a:bodyPr>
          <a:lstStyle/>
          <a:p>
            <a:pPr indent="457200" lvl="0" marL="914400" rtl="0" algn="l">
              <a:spcBef>
                <a:spcPts val="0"/>
              </a:spcBef>
              <a:spcAft>
                <a:spcPts val="0"/>
              </a:spcAft>
              <a:buNone/>
            </a:pPr>
            <a:r>
              <a:rPr b="1" lang="fr"/>
              <a:t>OBJECTIF GENERAL</a:t>
            </a:r>
            <a:endParaRPr b="1"/>
          </a:p>
          <a:p>
            <a:pPr indent="0" lvl="0" marL="0" rtl="0" algn="l">
              <a:spcBef>
                <a:spcPts val="1200"/>
              </a:spcBef>
              <a:spcAft>
                <a:spcPts val="0"/>
              </a:spcAft>
              <a:buNone/>
            </a:pPr>
            <a:r>
              <a:t/>
            </a:r>
            <a:endParaRPr/>
          </a:p>
          <a:p>
            <a:pPr indent="0" lvl="0" marL="0" rtl="0" algn="l">
              <a:spcBef>
                <a:spcPts val="1200"/>
              </a:spcBef>
              <a:spcAft>
                <a:spcPts val="0"/>
              </a:spcAft>
              <a:buNone/>
            </a:pPr>
            <a:r>
              <a:rPr lang="fr"/>
              <a:t>Contrôler</a:t>
            </a:r>
            <a:r>
              <a:rPr lang="fr"/>
              <a:t> son vélo</a:t>
            </a:r>
            <a:r>
              <a:rPr lang="fr"/>
              <a:t> à partir d’une application mobile</a:t>
            </a:r>
            <a:r>
              <a:rPr lang="fr"/>
              <a:t> et récupérer </a:t>
            </a:r>
            <a:endParaRPr/>
          </a:p>
          <a:p>
            <a:pPr indent="0" lvl="0" marL="0" rtl="0" algn="l">
              <a:spcBef>
                <a:spcPts val="1200"/>
              </a:spcBef>
              <a:spcAft>
                <a:spcPts val="0"/>
              </a:spcAft>
              <a:buNone/>
            </a:pPr>
            <a:r>
              <a:rPr lang="fr"/>
              <a:t>l’ historique de ses parcours  grâce </a:t>
            </a:r>
            <a:r>
              <a:rPr lang="fr"/>
              <a:t>à celle-ci.</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OBJECTIF</a:t>
            </a:r>
            <a:endParaRPr/>
          </a:p>
        </p:txBody>
      </p:sp>
      <p:sp>
        <p:nvSpPr>
          <p:cNvPr id="492" name="Google Shape;492;p20"/>
          <p:cNvSpPr txBox="1"/>
          <p:nvPr>
            <p:ph idx="1" type="body"/>
          </p:nvPr>
        </p:nvSpPr>
        <p:spPr>
          <a:xfrm>
            <a:off x="311700" y="1233450"/>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2850"/>
              <a:t>OBJECTIFS SPÉCIFIQUES</a:t>
            </a:r>
            <a:endParaRPr/>
          </a:p>
          <a:p>
            <a:pPr indent="0" lvl="0" marL="0" rtl="0" algn="just">
              <a:lnSpc>
                <a:spcPct val="100000"/>
              </a:lnSpc>
              <a:spcBef>
                <a:spcPts val="1200"/>
              </a:spcBef>
              <a:spcAft>
                <a:spcPts val="0"/>
              </a:spcAft>
              <a:buNone/>
            </a:pPr>
            <a:r>
              <a:rPr lang="fr" sz="1400">
                <a:solidFill>
                  <a:srgbClr val="000000"/>
                </a:solidFill>
                <a:latin typeface="Book Antiqua"/>
                <a:ea typeface="Book Antiqua"/>
                <a:cs typeface="Book Antiqua"/>
                <a:sym typeface="Book Antiqua"/>
              </a:rPr>
              <a:t>Une application mobile capable de :</a:t>
            </a:r>
            <a:endParaRPr sz="1400">
              <a:solidFill>
                <a:srgbClr val="000000"/>
              </a:solidFill>
              <a:latin typeface="Book Antiqua"/>
              <a:ea typeface="Book Antiqua"/>
              <a:cs typeface="Book Antiqua"/>
              <a:sym typeface="Book Antiqua"/>
            </a:endParaRPr>
          </a:p>
          <a:p>
            <a:pPr indent="0" lvl="0" marL="0" rtl="0" algn="just">
              <a:lnSpc>
                <a:spcPct val="100000"/>
              </a:lnSpc>
              <a:spcBef>
                <a:spcPts val="0"/>
              </a:spcBef>
              <a:spcAft>
                <a:spcPts val="0"/>
              </a:spcAft>
              <a:buNone/>
            </a:pPr>
            <a:r>
              <a:t/>
            </a:r>
            <a:endParaRPr sz="1400">
              <a:solidFill>
                <a:srgbClr val="000000"/>
              </a:solidFill>
              <a:latin typeface="Book Antiqua"/>
              <a:ea typeface="Book Antiqua"/>
              <a:cs typeface="Book Antiqua"/>
              <a:sym typeface="Book Antiqua"/>
            </a:endParaRPr>
          </a:p>
          <a:p>
            <a:pPr indent="-317500" lvl="0" marL="457200" rtl="0" algn="just">
              <a:lnSpc>
                <a:spcPct val="100000"/>
              </a:lnSpc>
              <a:spcBef>
                <a:spcPts val="0"/>
              </a:spcBef>
              <a:spcAft>
                <a:spcPts val="0"/>
              </a:spcAft>
              <a:buClr>
                <a:srgbClr val="000000"/>
              </a:buClr>
              <a:buSzPts val="1400"/>
              <a:buFont typeface="Book Antiqua"/>
              <a:buChar char="●"/>
            </a:pPr>
            <a:r>
              <a:rPr lang="fr" sz="1400">
                <a:solidFill>
                  <a:srgbClr val="000000"/>
                </a:solidFill>
                <a:latin typeface="Book Antiqua"/>
                <a:ea typeface="Book Antiqua"/>
                <a:cs typeface="Book Antiqua"/>
                <a:sym typeface="Book Antiqua"/>
              </a:rPr>
              <a:t>Contrôler l’indicateur avec des boutons </a:t>
            </a:r>
            <a:endParaRPr sz="1400">
              <a:solidFill>
                <a:srgbClr val="000000"/>
              </a:solidFill>
              <a:latin typeface="Book Antiqua"/>
              <a:ea typeface="Book Antiqua"/>
              <a:cs typeface="Book Antiqua"/>
              <a:sym typeface="Book Antiqua"/>
            </a:endParaRPr>
          </a:p>
          <a:p>
            <a:pPr indent="0" lvl="0" marL="0" rtl="0" algn="just">
              <a:lnSpc>
                <a:spcPct val="100000"/>
              </a:lnSpc>
              <a:spcBef>
                <a:spcPts val="0"/>
              </a:spcBef>
              <a:spcAft>
                <a:spcPts val="0"/>
              </a:spcAft>
              <a:buNone/>
            </a:pPr>
            <a:r>
              <a:t/>
            </a:r>
            <a:endParaRPr sz="1400">
              <a:solidFill>
                <a:srgbClr val="000000"/>
              </a:solidFill>
              <a:latin typeface="Book Antiqua"/>
              <a:ea typeface="Book Antiqua"/>
              <a:cs typeface="Book Antiqua"/>
              <a:sym typeface="Book Antiqua"/>
            </a:endParaRPr>
          </a:p>
          <a:p>
            <a:pPr indent="-317500" lvl="0" marL="457200" rtl="0" algn="just">
              <a:lnSpc>
                <a:spcPct val="100000"/>
              </a:lnSpc>
              <a:spcBef>
                <a:spcPts val="0"/>
              </a:spcBef>
              <a:spcAft>
                <a:spcPts val="0"/>
              </a:spcAft>
              <a:buClr>
                <a:srgbClr val="000000"/>
              </a:buClr>
              <a:buSzPts val="1400"/>
              <a:buFont typeface="Book Antiqua"/>
              <a:buChar char="●"/>
            </a:pPr>
            <a:r>
              <a:rPr lang="fr" sz="1400">
                <a:solidFill>
                  <a:srgbClr val="000000"/>
                </a:solidFill>
                <a:latin typeface="Book Antiqua"/>
                <a:ea typeface="Book Antiqua"/>
                <a:cs typeface="Book Antiqua"/>
                <a:sym typeface="Book Antiqua"/>
              </a:rPr>
              <a:t>Afficher la vitesse instantanée, la vitesse moyenne sur le trajet en cours ainsi que la distance parcourue (à partir du gps du téléphone ou du vélo connecté) </a:t>
            </a:r>
            <a:endParaRPr sz="1400">
              <a:solidFill>
                <a:srgbClr val="000000"/>
              </a:solidFill>
              <a:latin typeface="Book Antiqua"/>
              <a:ea typeface="Book Antiqua"/>
              <a:cs typeface="Book Antiqua"/>
              <a:sym typeface="Book Antiqua"/>
            </a:endParaRPr>
          </a:p>
          <a:p>
            <a:pPr indent="0" lvl="0" marL="457200" rtl="0" algn="just">
              <a:lnSpc>
                <a:spcPct val="100000"/>
              </a:lnSpc>
              <a:spcBef>
                <a:spcPts val="0"/>
              </a:spcBef>
              <a:spcAft>
                <a:spcPts val="0"/>
              </a:spcAft>
              <a:buNone/>
            </a:pPr>
            <a:r>
              <a:t/>
            </a:r>
            <a:endParaRPr sz="1400">
              <a:solidFill>
                <a:srgbClr val="000000"/>
              </a:solidFill>
              <a:latin typeface="Book Antiqua"/>
              <a:ea typeface="Book Antiqua"/>
              <a:cs typeface="Book Antiqua"/>
              <a:sym typeface="Book Antiqua"/>
            </a:endParaRPr>
          </a:p>
          <a:p>
            <a:pPr indent="-317500" lvl="0" marL="457200" rtl="0" algn="just">
              <a:lnSpc>
                <a:spcPct val="100000"/>
              </a:lnSpc>
              <a:spcBef>
                <a:spcPts val="0"/>
              </a:spcBef>
              <a:spcAft>
                <a:spcPts val="0"/>
              </a:spcAft>
              <a:buClr>
                <a:srgbClr val="000000"/>
              </a:buClr>
              <a:buSzPts val="1400"/>
              <a:buFont typeface="Book Antiqua"/>
              <a:buChar char="●"/>
            </a:pPr>
            <a:r>
              <a:rPr lang="fr" sz="1400">
                <a:solidFill>
                  <a:srgbClr val="000000"/>
                </a:solidFill>
                <a:latin typeface="Book Antiqua"/>
                <a:ea typeface="Book Antiqua"/>
                <a:cs typeface="Book Antiqua"/>
                <a:sym typeface="Book Antiqua"/>
              </a:rPr>
              <a:t>Avoir l’historique des trajets</a:t>
            </a:r>
            <a:endParaRPr sz="1400">
              <a:solidFill>
                <a:srgbClr val="000000"/>
              </a:solidFill>
              <a:latin typeface="Book Antiqua"/>
              <a:ea typeface="Book Antiqua"/>
              <a:cs typeface="Book Antiqua"/>
              <a:sym typeface="Book Antiqua"/>
            </a:endParaRPr>
          </a:p>
          <a:p>
            <a:pPr indent="0" lvl="0" marL="0" rtl="0" algn="l">
              <a:spcBef>
                <a:spcPts val="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1"/>
          <p:cNvSpPr txBox="1"/>
          <p:nvPr>
            <p:ph type="title"/>
          </p:nvPr>
        </p:nvSpPr>
        <p:spPr>
          <a:xfrm>
            <a:off x="2971800" y="2231125"/>
            <a:ext cx="3409800" cy="804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sz="4700"/>
              <a:t>ARCHITECTURE FONCTIONNELLE</a:t>
            </a:r>
            <a:endParaRPr sz="4700"/>
          </a:p>
        </p:txBody>
      </p:sp>
      <p:sp>
        <p:nvSpPr>
          <p:cNvPr id="498" name="Google Shape;498;p21"/>
          <p:cNvSpPr txBox="1"/>
          <p:nvPr>
            <p:ph idx="2" type="title"/>
          </p:nvPr>
        </p:nvSpPr>
        <p:spPr>
          <a:xfrm>
            <a:off x="2971800" y="956113"/>
            <a:ext cx="2967600" cy="1069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22"/>
          <p:cNvSpPr txBox="1"/>
          <p:nvPr>
            <p:ph type="title"/>
          </p:nvPr>
        </p:nvSpPr>
        <p:spPr>
          <a:xfrm>
            <a:off x="197700" y="10397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ARCHITECTURE FONCTIONNELLE UTILISÉE</a:t>
            </a:r>
            <a:endParaRPr/>
          </a:p>
        </p:txBody>
      </p:sp>
      <p:graphicFrame>
        <p:nvGraphicFramePr>
          <p:cNvPr id="504" name="Google Shape;504;p22"/>
          <p:cNvGraphicFramePr/>
          <p:nvPr/>
        </p:nvGraphicFramePr>
        <p:xfrm>
          <a:off x="690950" y="2242788"/>
          <a:ext cx="3000000" cy="3000000"/>
        </p:xfrm>
        <a:graphic>
          <a:graphicData uri="http://schemas.openxmlformats.org/drawingml/2006/table">
            <a:tbl>
              <a:tblPr>
                <a:noFill/>
                <a:tableStyleId>{EA4BE34E-8026-4402-B4F7-047008DC3794}</a:tableStyleId>
              </a:tblPr>
              <a:tblGrid>
                <a:gridCol w="1184475"/>
              </a:tblGrid>
              <a:tr h="609550">
                <a:tc>
                  <a:txBody>
                    <a:bodyPr/>
                    <a:lstStyle/>
                    <a:p>
                      <a:pPr indent="0" lvl="0" marL="0" rtl="0" algn="l">
                        <a:spcBef>
                          <a:spcPts val="0"/>
                        </a:spcBef>
                        <a:spcAft>
                          <a:spcPts val="0"/>
                        </a:spcAft>
                        <a:buNone/>
                      </a:pPr>
                      <a:r>
                        <a:rPr lang="fr"/>
                        <a:t>Smartphone</a:t>
                      </a:r>
                      <a:endParaRPr/>
                    </a:p>
                  </a:txBody>
                  <a:tcPr marT="91425" marB="91425" marR="91425" marL="91425"/>
                </a:tc>
              </a:tr>
            </a:tbl>
          </a:graphicData>
        </a:graphic>
      </p:graphicFrame>
      <p:graphicFrame>
        <p:nvGraphicFramePr>
          <p:cNvPr id="505" name="Google Shape;505;p22"/>
          <p:cNvGraphicFramePr/>
          <p:nvPr/>
        </p:nvGraphicFramePr>
        <p:xfrm>
          <a:off x="2413375" y="2160300"/>
          <a:ext cx="3000000" cy="3000000"/>
        </p:xfrm>
        <a:graphic>
          <a:graphicData uri="http://schemas.openxmlformats.org/drawingml/2006/table">
            <a:tbl>
              <a:tblPr>
                <a:noFill/>
                <a:tableStyleId>{EA4BE34E-8026-4402-B4F7-047008DC3794}</a:tableStyleId>
              </a:tblPr>
              <a:tblGrid>
                <a:gridCol w="1523100"/>
              </a:tblGrid>
              <a:tr h="822925">
                <a:tc>
                  <a:txBody>
                    <a:bodyPr/>
                    <a:lstStyle/>
                    <a:p>
                      <a:pPr indent="0" lvl="0" marL="0" rtl="0" algn="l">
                        <a:spcBef>
                          <a:spcPts val="0"/>
                        </a:spcBef>
                        <a:spcAft>
                          <a:spcPts val="0"/>
                        </a:spcAft>
                        <a:buNone/>
                      </a:pPr>
                      <a:r>
                        <a:rPr lang="fr"/>
                        <a:t>Module communication</a:t>
                      </a:r>
                      <a:endParaRPr/>
                    </a:p>
                  </a:txBody>
                  <a:tcPr marT="91425" marB="91425" marR="91425" marL="91425"/>
                </a:tc>
              </a:tr>
            </a:tbl>
          </a:graphicData>
        </a:graphic>
      </p:graphicFrame>
      <p:graphicFrame>
        <p:nvGraphicFramePr>
          <p:cNvPr id="506" name="Google Shape;506;p22"/>
          <p:cNvGraphicFramePr/>
          <p:nvPr/>
        </p:nvGraphicFramePr>
        <p:xfrm>
          <a:off x="4343850" y="2136100"/>
          <a:ext cx="3000000" cy="3000000"/>
        </p:xfrm>
        <a:graphic>
          <a:graphicData uri="http://schemas.openxmlformats.org/drawingml/2006/table">
            <a:tbl>
              <a:tblPr>
                <a:noFill/>
                <a:tableStyleId>{EA4BE34E-8026-4402-B4F7-047008DC3794}</a:tableStyleId>
              </a:tblPr>
              <a:tblGrid>
                <a:gridCol w="1523100"/>
              </a:tblGrid>
              <a:tr h="822925">
                <a:tc>
                  <a:txBody>
                    <a:bodyPr/>
                    <a:lstStyle/>
                    <a:p>
                      <a:pPr indent="0" lvl="0" marL="0" rtl="0" algn="l">
                        <a:spcBef>
                          <a:spcPts val="0"/>
                        </a:spcBef>
                        <a:spcAft>
                          <a:spcPts val="0"/>
                        </a:spcAft>
                        <a:buNone/>
                      </a:pPr>
                      <a:r>
                        <a:rPr lang="fr"/>
                        <a:t>Module de traitement </a:t>
                      </a:r>
                      <a:endParaRPr/>
                    </a:p>
                  </a:txBody>
                  <a:tcPr marT="91425" marB="91425" marR="91425" marL="91425"/>
                </a:tc>
              </a:tr>
            </a:tbl>
          </a:graphicData>
        </a:graphic>
      </p:graphicFrame>
      <p:graphicFrame>
        <p:nvGraphicFramePr>
          <p:cNvPr id="507" name="Google Shape;507;p22"/>
          <p:cNvGraphicFramePr/>
          <p:nvPr/>
        </p:nvGraphicFramePr>
        <p:xfrm>
          <a:off x="6547875" y="2266982"/>
          <a:ext cx="3000000" cy="3000000"/>
        </p:xfrm>
        <a:graphic>
          <a:graphicData uri="http://schemas.openxmlformats.org/drawingml/2006/table">
            <a:tbl>
              <a:tblPr>
                <a:noFill/>
                <a:tableStyleId>{EA4BE34E-8026-4402-B4F7-047008DC3794}</a:tableStyleId>
              </a:tblPr>
              <a:tblGrid>
                <a:gridCol w="1337650"/>
              </a:tblGrid>
              <a:tr h="609550">
                <a:tc>
                  <a:txBody>
                    <a:bodyPr/>
                    <a:lstStyle/>
                    <a:p>
                      <a:pPr indent="0" lvl="0" marL="0" rtl="0" algn="l">
                        <a:spcBef>
                          <a:spcPts val="0"/>
                        </a:spcBef>
                        <a:spcAft>
                          <a:spcPts val="0"/>
                        </a:spcAft>
                        <a:buNone/>
                      </a:pPr>
                      <a:r>
                        <a:rPr lang="fr"/>
                        <a:t>Leds</a:t>
                      </a:r>
                      <a:endParaRPr/>
                    </a:p>
                  </a:txBody>
                  <a:tcPr marT="91425" marB="91425" marR="91425" marL="91425"/>
                </a:tc>
              </a:tr>
            </a:tbl>
          </a:graphicData>
        </a:graphic>
      </p:graphicFrame>
      <p:graphicFrame>
        <p:nvGraphicFramePr>
          <p:cNvPr id="508" name="Google Shape;508;p22"/>
          <p:cNvGraphicFramePr/>
          <p:nvPr/>
        </p:nvGraphicFramePr>
        <p:xfrm>
          <a:off x="1800025" y="3619270"/>
          <a:ext cx="3000000" cy="3000000"/>
        </p:xfrm>
        <a:graphic>
          <a:graphicData uri="http://schemas.openxmlformats.org/drawingml/2006/table">
            <a:tbl>
              <a:tblPr>
                <a:noFill/>
                <a:tableStyleId>{EA4BE34E-8026-4402-B4F7-047008DC3794}</a:tableStyleId>
              </a:tblPr>
              <a:tblGrid>
                <a:gridCol w="4747850"/>
              </a:tblGrid>
              <a:tr h="609575">
                <a:tc>
                  <a:txBody>
                    <a:bodyPr/>
                    <a:lstStyle/>
                    <a:p>
                      <a:pPr indent="0" lvl="0" marL="0" rtl="0" algn="l">
                        <a:spcBef>
                          <a:spcPts val="0"/>
                        </a:spcBef>
                        <a:spcAft>
                          <a:spcPts val="0"/>
                        </a:spcAft>
                        <a:buNone/>
                      </a:pPr>
                      <a:r>
                        <a:rPr lang="fr"/>
                        <a:t>                                  Alimentation</a:t>
                      </a:r>
                      <a:endParaRPr/>
                    </a:p>
                  </a:txBody>
                  <a:tcPr marT="91425" marB="91425" marR="91425" marL="91425"/>
                </a:tc>
              </a:tr>
            </a:tbl>
          </a:graphicData>
        </a:graphic>
      </p:graphicFrame>
      <p:cxnSp>
        <p:nvCxnSpPr>
          <p:cNvPr id="509" name="Google Shape;509;p22"/>
          <p:cNvCxnSpPr/>
          <p:nvPr/>
        </p:nvCxnSpPr>
        <p:spPr>
          <a:xfrm>
            <a:off x="1875425" y="2329925"/>
            <a:ext cx="548100" cy="0"/>
          </a:xfrm>
          <a:prstGeom prst="straightConnector1">
            <a:avLst/>
          </a:prstGeom>
          <a:noFill/>
          <a:ln cap="flat" cmpd="sng" w="9525">
            <a:solidFill>
              <a:schemeClr val="dk2"/>
            </a:solidFill>
            <a:prstDash val="solid"/>
            <a:round/>
            <a:headEnd len="med" w="med" type="none"/>
            <a:tailEnd len="med" w="med" type="triangle"/>
          </a:ln>
        </p:spPr>
      </p:cxnSp>
      <p:cxnSp>
        <p:nvCxnSpPr>
          <p:cNvPr id="510" name="Google Shape;510;p22"/>
          <p:cNvCxnSpPr/>
          <p:nvPr/>
        </p:nvCxnSpPr>
        <p:spPr>
          <a:xfrm flipH="1">
            <a:off x="1883500" y="2563700"/>
            <a:ext cx="471900" cy="8100"/>
          </a:xfrm>
          <a:prstGeom prst="straightConnector1">
            <a:avLst/>
          </a:prstGeom>
          <a:noFill/>
          <a:ln cap="flat" cmpd="sng" w="9525">
            <a:solidFill>
              <a:schemeClr val="dk2"/>
            </a:solidFill>
            <a:prstDash val="solid"/>
            <a:round/>
            <a:headEnd len="med" w="med" type="none"/>
            <a:tailEnd len="med" w="med" type="triangle"/>
          </a:ln>
        </p:spPr>
      </p:cxnSp>
      <p:cxnSp>
        <p:nvCxnSpPr>
          <p:cNvPr id="511" name="Google Shape;511;p22"/>
          <p:cNvCxnSpPr/>
          <p:nvPr/>
        </p:nvCxnSpPr>
        <p:spPr>
          <a:xfrm>
            <a:off x="3956300" y="2296150"/>
            <a:ext cx="435300" cy="16200"/>
          </a:xfrm>
          <a:prstGeom prst="straightConnector1">
            <a:avLst/>
          </a:prstGeom>
          <a:noFill/>
          <a:ln cap="flat" cmpd="sng" w="9525">
            <a:solidFill>
              <a:schemeClr val="dk2"/>
            </a:solidFill>
            <a:prstDash val="solid"/>
            <a:round/>
            <a:headEnd len="med" w="med" type="none"/>
            <a:tailEnd len="med" w="med" type="triangle"/>
          </a:ln>
        </p:spPr>
      </p:cxnSp>
      <p:cxnSp>
        <p:nvCxnSpPr>
          <p:cNvPr id="512" name="Google Shape;512;p22"/>
          <p:cNvCxnSpPr/>
          <p:nvPr/>
        </p:nvCxnSpPr>
        <p:spPr>
          <a:xfrm rot="10800000">
            <a:off x="3919375" y="2563600"/>
            <a:ext cx="387000" cy="16200"/>
          </a:xfrm>
          <a:prstGeom prst="straightConnector1">
            <a:avLst/>
          </a:prstGeom>
          <a:noFill/>
          <a:ln cap="flat" cmpd="sng" w="9525">
            <a:solidFill>
              <a:schemeClr val="dk2"/>
            </a:solidFill>
            <a:prstDash val="solid"/>
            <a:round/>
            <a:headEnd len="med" w="med" type="none"/>
            <a:tailEnd len="med" w="med" type="triangle"/>
          </a:ln>
        </p:spPr>
      </p:cxnSp>
      <p:cxnSp>
        <p:nvCxnSpPr>
          <p:cNvPr id="513" name="Google Shape;513;p22"/>
          <p:cNvCxnSpPr/>
          <p:nvPr/>
        </p:nvCxnSpPr>
        <p:spPr>
          <a:xfrm>
            <a:off x="5838150" y="2434700"/>
            <a:ext cx="709500" cy="16200"/>
          </a:xfrm>
          <a:prstGeom prst="straightConnector1">
            <a:avLst/>
          </a:prstGeom>
          <a:noFill/>
          <a:ln cap="flat" cmpd="sng" w="9525">
            <a:solidFill>
              <a:schemeClr val="dk2"/>
            </a:solidFill>
            <a:prstDash val="solid"/>
            <a:round/>
            <a:headEnd len="med" w="med" type="none"/>
            <a:tailEnd len="med" w="med" type="triangle"/>
          </a:ln>
        </p:spPr>
      </p:cxnSp>
      <p:cxnSp>
        <p:nvCxnSpPr>
          <p:cNvPr id="514" name="Google Shape;514;p22"/>
          <p:cNvCxnSpPr/>
          <p:nvPr/>
        </p:nvCxnSpPr>
        <p:spPr>
          <a:xfrm rot="10800000">
            <a:off x="5867100" y="2676550"/>
            <a:ext cx="696600" cy="0"/>
          </a:xfrm>
          <a:prstGeom prst="straightConnector1">
            <a:avLst/>
          </a:prstGeom>
          <a:noFill/>
          <a:ln cap="flat" cmpd="sng" w="9525">
            <a:solidFill>
              <a:schemeClr val="dk2"/>
            </a:solidFill>
            <a:prstDash val="solid"/>
            <a:round/>
            <a:headEnd len="med" w="med" type="none"/>
            <a:tailEnd len="med" w="med" type="triangle"/>
          </a:ln>
        </p:spPr>
      </p:cxnSp>
      <p:cxnSp>
        <p:nvCxnSpPr>
          <p:cNvPr id="515" name="Google Shape;515;p22"/>
          <p:cNvCxnSpPr/>
          <p:nvPr/>
        </p:nvCxnSpPr>
        <p:spPr>
          <a:xfrm rot="10800000">
            <a:off x="4999700" y="2950750"/>
            <a:ext cx="0" cy="677100"/>
          </a:xfrm>
          <a:prstGeom prst="straightConnector1">
            <a:avLst/>
          </a:prstGeom>
          <a:noFill/>
          <a:ln cap="flat" cmpd="sng" w="9525">
            <a:solidFill>
              <a:schemeClr val="dk2"/>
            </a:solidFill>
            <a:prstDash val="solid"/>
            <a:round/>
            <a:headEnd len="med" w="med" type="none"/>
            <a:tailEnd len="med" w="med" type="triangle"/>
          </a:ln>
        </p:spPr>
      </p:cxnSp>
      <p:cxnSp>
        <p:nvCxnSpPr>
          <p:cNvPr id="516" name="Google Shape;516;p22"/>
          <p:cNvCxnSpPr/>
          <p:nvPr/>
        </p:nvCxnSpPr>
        <p:spPr>
          <a:xfrm rot="10800000">
            <a:off x="3274450" y="2950750"/>
            <a:ext cx="0" cy="677100"/>
          </a:xfrm>
          <a:prstGeom prst="straightConnector1">
            <a:avLst/>
          </a:prstGeom>
          <a:noFill/>
          <a:ln cap="flat" cmpd="sng" w="9525">
            <a:solidFill>
              <a:schemeClr val="dk2"/>
            </a:solidFill>
            <a:prstDash val="solid"/>
            <a:round/>
            <a:headEnd len="med" w="med" type="none"/>
            <a:tailEnd len="med" w="med" type="triangle"/>
          </a:ln>
        </p:spPr>
      </p:cxnSp>
      <p:graphicFrame>
        <p:nvGraphicFramePr>
          <p:cNvPr id="517" name="Google Shape;517;p22"/>
          <p:cNvGraphicFramePr/>
          <p:nvPr/>
        </p:nvGraphicFramePr>
        <p:xfrm>
          <a:off x="4343850" y="843800"/>
          <a:ext cx="3000000" cy="3000000"/>
        </p:xfrm>
        <a:graphic>
          <a:graphicData uri="http://schemas.openxmlformats.org/drawingml/2006/table">
            <a:tbl>
              <a:tblPr>
                <a:noFill/>
                <a:tableStyleId>{EA4BE34E-8026-4402-B4F7-047008DC3794}</a:tableStyleId>
              </a:tblPr>
              <a:tblGrid>
                <a:gridCol w="1523100"/>
              </a:tblGrid>
              <a:tr h="822925">
                <a:tc>
                  <a:txBody>
                    <a:bodyPr/>
                    <a:lstStyle/>
                    <a:p>
                      <a:pPr indent="0" lvl="0" marL="0" rtl="0" algn="l">
                        <a:spcBef>
                          <a:spcPts val="0"/>
                        </a:spcBef>
                        <a:spcAft>
                          <a:spcPts val="0"/>
                        </a:spcAft>
                        <a:buNone/>
                      </a:pPr>
                      <a:r>
                        <a:rPr lang="fr"/>
                        <a:t>Module d’acquisition</a:t>
                      </a:r>
                      <a:endParaRPr/>
                    </a:p>
                  </a:txBody>
                  <a:tcPr marT="91425" marB="91425" marR="91425" marL="91425"/>
                </a:tc>
              </a:tr>
            </a:tbl>
          </a:graphicData>
        </a:graphic>
      </p:graphicFrame>
      <p:cxnSp>
        <p:nvCxnSpPr>
          <p:cNvPr id="518" name="Google Shape;518;p22"/>
          <p:cNvCxnSpPr/>
          <p:nvPr/>
        </p:nvCxnSpPr>
        <p:spPr>
          <a:xfrm rot="10800000">
            <a:off x="5359675" y="1692200"/>
            <a:ext cx="0" cy="432300"/>
          </a:xfrm>
          <a:prstGeom prst="straightConnector1">
            <a:avLst/>
          </a:prstGeom>
          <a:noFill/>
          <a:ln cap="flat" cmpd="sng" w="9525">
            <a:solidFill>
              <a:schemeClr val="dk2"/>
            </a:solidFill>
            <a:prstDash val="solid"/>
            <a:round/>
            <a:headEnd len="med" w="med" type="none"/>
            <a:tailEnd len="med" w="med" type="triangle"/>
          </a:ln>
        </p:spPr>
      </p:cxnSp>
      <p:cxnSp>
        <p:nvCxnSpPr>
          <p:cNvPr id="519" name="Google Shape;519;p22"/>
          <p:cNvCxnSpPr/>
          <p:nvPr/>
        </p:nvCxnSpPr>
        <p:spPr>
          <a:xfrm flipH="1">
            <a:off x="5002075" y="1677225"/>
            <a:ext cx="14700" cy="462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3"/>
          <p:cNvSpPr txBox="1"/>
          <p:nvPr>
            <p:ph type="title"/>
          </p:nvPr>
        </p:nvSpPr>
        <p:spPr>
          <a:xfrm>
            <a:off x="2971800" y="2231125"/>
            <a:ext cx="3409800" cy="804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sz="4700"/>
              <a:t>ETUDE TECHNIQUE</a:t>
            </a:r>
            <a:endParaRPr sz="4700"/>
          </a:p>
        </p:txBody>
      </p:sp>
      <p:sp>
        <p:nvSpPr>
          <p:cNvPr id="525" name="Google Shape;525;p23"/>
          <p:cNvSpPr txBox="1"/>
          <p:nvPr>
            <p:ph idx="2" type="title"/>
          </p:nvPr>
        </p:nvSpPr>
        <p:spPr>
          <a:xfrm>
            <a:off x="2971800" y="956113"/>
            <a:ext cx="2967600" cy="1069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fr"/>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